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Indie Flower"/>
      <p:regular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30" roundtripDataSignature="AMtx7mhAJW/AYq6Y2LcAoqAkKQHzlJCj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IndieFlower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9" name="Google Shape;29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" name="Google Shape;7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3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2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2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3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3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3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>
    <mc:Choice Requires="p14">
      <p:transition spd="slow" p14:dur="1500">
        <p14:gallery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jpg"/><Relationship Id="rId4" Type="http://schemas.openxmlformats.org/officeDocument/2006/relationships/image" Target="../media/image45.jpg"/><Relationship Id="rId5" Type="http://schemas.openxmlformats.org/officeDocument/2006/relationships/image" Target="../media/image4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jpg"/><Relationship Id="rId4" Type="http://schemas.openxmlformats.org/officeDocument/2006/relationships/image" Target="../media/image41.jpg"/><Relationship Id="rId5" Type="http://schemas.openxmlformats.org/officeDocument/2006/relationships/image" Target="../media/image34.jpg"/><Relationship Id="rId6" Type="http://schemas.openxmlformats.org/officeDocument/2006/relationships/image" Target="../media/image33.jpg"/><Relationship Id="rId7" Type="http://schemas.openxmlformats.org/officeDocument/2006/relationships/image" Target="../media/image4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jpg"/><Relationship Id="rId4" Type="http://schemas.openxmlformats.org/officeDocument/2006/relationships/image" Target="../media/image39.jpg"/><Relationship Id="rId9" Type="http://schemas.openxmlformats.org/officeDocument/2006/relationships/image" Target="../media/image40.jpg"/><Relationship Id="rId5" Type="http://schemas.openxmlformats.org/officeDocument/2006/relationships/image" Target="../media/image48.jpg"/><Relationship Id="rId6" Type="http://schemas.openxmlformats.org/officeDocument/2006/relationships/image" Target="../media/image52.jpg"/><Relationship Id="rId7" Type="http://schemas.openxmlformats.org/officeDocument/2006/relationships/image" Target="../media/image51.jpg"/><Relationship Id="rId8" Type="http://schemas.openxmlformats.org/officeDocument/2006/relationships/image" Target="../media/image3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jpg"/><Relationship Id="rId4" Type="http://schemas.openxmlformats.org/officeDocument/2006/relationships/image" Target="../media/image42.jpg"/><Relationship Id="rId9" Type="http://schemas.openxmlformats.org/officeDocument/2006/relationships/image" Target="../media/image57.jpg"/><Relationship Id="rId5" Type="http://schemas.openxmlformats.org/officeDocument/2006/relationships/image" Target="../media/image54.jpg"/><Relationship Id="rId6" Type="http://schemas.openxmlformats.org/officeDocument/2006/relationships/image" Target="../media/image58.jpg"/><Relationship Id="rId7" Type="http://schemas.openxmlformats.org/officeDocument/2006/relationships/image" Target="../media/image53.jpg"/><Relationship Id="rId8" Type="http://schemas.openxmlformats.org/officeDocument/2006/relationships/image" Target="../media/image4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1.jpg"/><Relationship Id="rId4" Type="http://schemas.openxmlformats.org/officeDocument/2006/relationships/image" Target="../media/image49.jpg"/><Relationship Id="rId5" Type="http://schemas.openxmlformats.org/officeDocument/2006/relationships/image" Target="../media/image50.jpg"/><Relationship Id="rId6" Type="http://schemas.openxmlformats.org/officeDocument/2006/relationships/image" Target="../media/image63.jpg"/><Relationship Id="rId7" Type="http://schemas.openxmlformats.org/officeDocument/2006/relationships/image" Target="../media/image65.jpg"/><Relationship Id="rId8" Type="http://schemas.openxmlformats.org/officeDocument/2006/relationships/image" Target="../media/image5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5.jpg"/><Relationship Id="rId4" Type="http://schemas.openxmlformats.org/officeDocument/2006/relationships/image" Target="../media/image62.jpg"/><Relationship Id="rId5" Type="http://schemas.openxmlformats.org/officeDocument/2006/relationships/image" Target="../media/image6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9.jpg"/><Relationship Id="rId4" Type="http://schemas.openxmlformats.org/officeDocument/2006/relationships/image" Target="../media/image73.jpg"/><Relationship Id="rId5" Type="http://schemas.openxmlformats.org/officeDocument/2006/relationships/image" Target="../media/image68.jpg"/><Relationship Id="rId6" Type="http://schemas.openxmlformats.org/officeDocument/2006/relationships/image" Target="../media/image6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6.jpg"/><Relationship Id="rId4" Type="http://schemas.openxmlformats.org/officeDocument/2006/relationships/image" Target="../media/image81.jpg"/><Relationship Id="rId9" Type="http://schemas.openxmlformats.org/officeDocument/2006/relationships/image" Target="../media/image70.jpg"/><Relationship Id="rId5" Type="http://schemas.openxmlformats.org/officeDocument/2006/relationships/image" Target="../media/image76.jpg"/><Relationship Id="rId6" Type="http://schemas.openxmlformats.org/officeDocument/2006/relationships/image" Target="../media/image89.jpg"/><Relationship Id="rId7" Type="http://schemas.openxmlformats.org/officeDocument/2006/relationships/image" Target="../media/image83.jpg"/><Relationship Id="rId8" Type="http://schemas.openxmlformats.org/officeDocument/2006/relationships/image" Target="../media/image7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7.jpg"/><Relationship Id="rId4" Type="http://schemas.openxmlformats.org/officeDocument/2006/relationships/image" Target="../media/image84.jpg"/><Relationship Id="rId5" Type="http://schemas.openxmlformats.org/officeDocument/2006/relationships/image" Target="../media/image79.jpg"/><Relationship Id="rId6" Type="http://schemas.openxmlformats.org/officeDocument/2006/relationships/image" Target="../media/image71.jpg"/><Relationship Id="rId7" Type="http://schemas.openxmlformats.org/officeDocument/2006/relationships/image" Target="../media/image7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5.jpg"/><Relationship Id="rId4" Type="http://schemas.openxmlformats.org/officeDocument/2006/relationships/image" Target="../media/image77.jpg"/><Relationship Id="rId5" Type="http://schemas.openxmlformats.org/officeDocument/2006/relationships/image" Target="../media/image91.jpg"/><Relationship Id="rId6" Type="http://schemas.openxmlformats.org/officeDocument/2006/relationships/image" Target="../media/image80.jpg"/><Relationship Id="rId7" Type="http://schemas.openxmlformats.org/officeDocument/2006/relationships/image" Target="../media/image7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2.jpg"/><Relationship Id="rId4" Type="http://schemas.openxmlformats.org/officeDocument/2006/relationships/image" Target="../media/image72.jpg"/><Relationship Id="rId5" Type="http://schemas.openxmlformats.org/officeDocument/2006/relationships/image" Target="../media/image86.jpg"/><Relationship Id="rId6" Type="http://schemas.openxmlformats.org/officeDocument/2006/relationships/image" Target="../media/image98.jpg"/><Relationship Id="rId7" Type="http://schemas.openxmlformats.org/officeDocument/2006/relationships/image" Target="../media/image88.jpg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2.jpg"/><Relationship Id="rId10" Type="http://schemas.openxmlformats.org/officeDocument/2006/relationships/image" Target="../media/image104.jpg"/><Relationship Id="rId13" Type="http://schemas.openxmlformats.org/officeDocument/2006/relationships/image" Target="../media/image97.jpg"/><Relationship Id="rId12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6.jpg"/><Relationship Id="rId4" Type="http://schemas.openxmlformats.org/officeDocument/2006/relationships/image" Target="../media/image100.jpg"/><Relationship Id="rId9" Type="http://schemas.openxmlformats.org/officeDocument/2006/relationships/image" Target="../media/image92.jpg"/><Relationship Id="rId15" Type="http://schemas.openxmlformats.org/officeDocument/2006/relationships/image" Target="../media/image101.jpg"/><Relationship Id="rId14" Type="http://schemas.openxmlformats.org/officeDocument/2006/relationships/image" Target="../media/image105.jpg"/><Relationship Id="rId17" Type="http://schemas.openxmlformats.org/officeDocument/2006/relationships/image" Target="../media/image110.jpg"/><Relationship Id="rId16" Type="http://schemas.openxmlformats.org/officeDocument/2006/relationships/image" Target="../media/image99.jpg"/><Relationship Id="rId5" Type="http://schemas.openxmlformats.org/officeDocument/2006/relationships/image" Target="../media/image93.jpg"/><Relationship Id="rId6" Type="http://schemas.openxmlformats.org/officeDocument/2006/relationships/image" Target="../media/image109.jpg"/><Relationship Id="rId18" Type="http://schemas.openxmlformats.org/officeDocument/2006/relationships/image" Target="../media/image111.jpg"/><Relationship Id="rId7" Type="http://schemas.openxmlformats.org/officeDocument/2006/relationships/image" Target="../media/image87.jpg"/><Relationship Id="rId8" Type="http://schemas.openxmlformats.org/officeDocument/2006/relationships/image" Target="../media/image10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0.jpg"/><Relationship Id="rId4" Type="http://schemas.openxmlformats.org/officeDocument/2006/relationships/image" Target="../media/image106.jpg"/><Relationship Id="rId5" Type="http://schemas.openxmlformats.org/officeDocument/2006/relationships/image" Target="../media/image107.jpg"/><Relationship Id="rId6" Type="http://schemas.openxmlformats.org/officeDocument/2006/relationships/image" Target="../media/image14.jpg"/><Relationship Id="rId7" Type="http://schemas.openxmlformats.org/officeDocument/2006/relationships/image" Target="../media/image112.jpg"/><Relationship Id="rId8" Type="http://schemas.openxmlformats.org/officeDocument/2006/relationships/image" Target="../media/image4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3.jpg"/><Relationship Id="rId4" Type="http://schemas.openxmlformats.org/officeDocument/2006/relationships/image" Target="../media/image11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8.jpg"/><Relationship Id="rId5" Type="http://schemas.openxmlformats.org/officeDocument/2006/relationships/image" Target="../media/image1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image" Target="../media/image4.jpg"/><Relationship Id="rId5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Relationship Id="rId4" Type="http://schemas.openxmlformats.org/officeDocument/2006/relationships/image" Target="../media/image19.jpg"/><Relationship Id="rId5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jpg"/><Relationship Id="rId4" Type="http://schemas.openxmlformats.org/officeDocument/2006/relationships/image" Target="../media/image5.jpg"/><Relationship Id="rId5" Type="http://schemas.openxmlformats.org/officeDocument/2006/relationships/image" Target="../media/image7.jpg"/><Relationship Id="rId6" Type="http://schemas.openxmlformats.org/officeDocument/2006/relationships/image" Target="../media/image14.jpg"/><Relationship Id="rId7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jpg"/><Relationship Id="rId4" Type="http://schemas.openxmlformats.org/officeDocument/2006/relationships/image" Target="../media/image1.jpg"/><Relationship Id="rId5" Type="http://schemas.openxmlformats.org/officeDocument/2006/relationships/image" Target="../media/image1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jpg"/><Relationship Id="rId4" Type="http://schemas.openxmlformats.org/officeDocument/2006/relationships/image" Target="../media/image15.jpg"/><Relationship Id="rId5" Type="http://schemas.openxmlformats.org/officeDocument/2006/relationships/image" Target="../media/image32.jpg"/><Relationship Id="rId6" Type="http://schemas.openxmlformats.org/officeDocument/2006/relationships/image" Target="../media/image17.jpg"/><Relationship Id="rId7" Type="http://schemas.openxmlformats.org/officeDocument/2006/relationships/image" Target="../media/image24.jpg"/><Relationship Id="rId8" Type="http://schemas.openxmlformats.org/officeDocument/2006/relationships/image" Target="../media/image3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jpg"/><Relationship Id="rId4" Type="http://schemas.openxmlformats.org/officeDocument/2006/relationships/image" Target="../media/image64.jpg"/><Relationship Id="rId10" Type="http://schemas.openxmlformats.org/officeDocument/2006/relationships/image" Target="../media/image30.jpg"/><Relationship Id="rId9" Type="http://schemas.openxmlformats.org/officeDocument/2006/relationships/image" Target="../media/image28.jpg"/><Relationship Id="rId5" Type="http://schemas.openxmlformats.org/officeDocument/2006/relationships/image" Target="../media/image27.jpg"/><Relationship Id="rId6" Type="http://schemas.openxmlformats.org/officeDocument/2006/relationships/image" Target="../media/image29.jpg"/><Relationship Id="rId7" Type="http://schemas.openxmlformats.org/officeDocument/2006/relationships/image" Target="../media/image21.jpg"/><Relationship Id="rId8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cs">
                <a:solidFill>
                  <a:srgbClr val="38761D"/>
                </a:solidFill>
              </a:rPr>
              <a:t>ŽIVOT</a:t>
            </a:r>
            <a:r>
              <a:rPr lang="cs"/>
              <a:t> </a:t>
            </a:r>
            <a:r>
              <a:rPr lang="cs">
                <a:solidFill>
                  <a:srgbClr val="38761D"/>
                </a:solidFill>
              </a:rPr>
              <a:t>ve školce 2022/23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55" name="Google Shape;55;p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/>
              <a:t>Tým Vyšehrádku</a:t>
            </a:r>
            <a:endParaRPr/>
          </a:p>
        </p:txBody>
      </p:sp>
      <p:pic>
        <p:nvPicPr>
          <p:cNvPr id="56" name="Google Shape;5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1604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72339" y="3663675"/>
            <a:ext cx="999336" cy="1479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200">
                <a:solidFill>
                  <a:srgbClr val="6AA84F"/>
                </a:solidFill>
              </a:rPr>
              <a:t>My a to, co roste.</a:t>
            </a:r>
            <a:endParaRPr sz="2200">
              <a:solidFill>
                <a:srgbClr val="6AA84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200"/>
              <a:t>Vánoce – Prosinec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45" name="Google Shape;145;p10"/>
          <p:cNvSpPr txBox="1"/>
          <p:nvPr>
            <p:ph idx="1" type="body"/>
          </p:nvPr>
        </p:nvSpPr>
        <p:spPr>
          <a:xfrm>
            <a:off x="244175" y="1433850"/>
            <a:ext cx="50592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770"/>
              <a:buFont typeface="Arial"/>
              <a:buNone/>
            </a:pPr>
            <a:r>
              <a:rPr lang="cs" sz="1460"/>
              <a:t>Navštívilo nás divadélko - Pošťácká pohádka.</a:t>
            </a:r>
            <a:endParaRPr sz="1460"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770"/>
              <a:buFont typeface="Arial"/>
              <a:buNone/>
            </a:pPr>
            <a:r>
              <a:rPr lang="cs" sz="1460"/>
              <a:t>Venku napadl také sníh a děti si užívaly sněhovou nadílku</a:t>
            </a:r>
            <a:r>
              <a:rPr lang="cs" sz="1500"/>
              <a:t>😀</a:t>
            </a:r>
            <a:endParaRPr sz="1160"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770"/>
              <a:buFont typeface="Arial"/>
              <a:buNone/>
            </a:pPr>
            <a:r>
              <a:rPr lang="cs" sz="1460"/>
              <a:t>Užili jsme si vánoční besídku s večeří, kterou jsme si připravili a rozbalili jsme si dárky které byly pod stromečkem.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770"/>
              <a:buFont typeface="Arial"/>
              <a:buNone/>
            </a:pPr>
            <a:r>
              <a:rPr lang="cs" sz="1460"/>
              <a:t>S rodiči jsme si užili vánoční besídku, kde si děti užily a skvěle se zhostily svých rolí v živém betlému.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770"/>
              <a:buFont typeface="Arial"/>
              <a:buNone/>
            </a:pPr>
            <a:r>
              <a:rPr lang="cs" sz="1460"/>
              <a:t>V prostorách Jasoně byli připraveni dílničky a v příjemné atmosféře jsme si užili adventní čas.</a:t>
            </a:r>
            <a:endParaRPr sz="146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770"/>
              <a:buNone/>
            </a:pPr>
            <a:r>
              <a:t/>
            </a:r>
            <a:endParaRPr sz="1260"/>
          </a:p>
        </p:txBody>
      </p:sp>
      <p:pic>
        <p:nvPicPr>
          <p:cNvPr id="146" name="Google Shape;14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779586">
            <a:off x="5040463" y="848551"/>
            <a:ext cx="3794198" cy="179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94800" y="33263"/>
            <a:ext cx="1861632" cy="139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222905">
            <a:off x="5402425" y="3210289"/>
            <a:ext cx="3295377" cy="1517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2220">
                <a:solidFill>
                  <a:srgbClr val="0B5394"/>
                </a:solidFill>
              </a:rPr>
              <a:t>My a to, co neroste</a:t>
            </a:r>
            <a:endParaRPr sz="2220">
              <a:solidFill>
                <a:srgbClr val="0B5394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2220"/>
              <a:t>Horniny a nerosty – Leden, Únor</a:t>
            </a:r>
            <a:endParaRPr sz="222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220">
              <a:solidFill>
                <a:srgbClr val="0B5394"/>
              </a:solidFill>
            </a:endParaRPr>
          </a:p>
        </p:txBody>
      </p:sp>
      <p:sp>
        <p:nvSpPr>
          <p:cNvPr id="154" name="Google Shape;154;p11"/>
          <p:cNvSpPr txBox="1"/>
          <p:nvPr>
            <p:ph idx="1" type="body"/>
          </p:nvPr>
        </p:nvSpPr>
        <p:spPr>
          <a:xfrm>
            <a:off x="311700" y="1456350"/>
            <a:ext cx="5768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770"/>
              <a:buFont typeface="Arial"/>
              <a:buNone/>
            </a:pPr>
            <a:r>
              <a:rPr lang="cs" sz="1560"/>
              <a:t>V novém roce jsme se sešli a oslavili 3. krále.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770"/>
              <a:buFont typeface="Arial"/>
              <a:buNone/>
            </a:pPr>
            <a:r>
              <a:rPr lang="cs" sz="1560"/>
              <a:t>Hráli jsme divadélko a užívali si tříkrálové tvoření.</a:t>
            </a:r>
            <a:endParaRPr sz="1560"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770"/>
              <a:buFont typeface="Arial"/>
              <a:buNone/>
            </a:pPr>
            <a:r>
              <a:rPr lang="cs" sz="1560"/>
              <a:t>Děti si a Den vánočního dárku přinesly svůj oblíbený dárek, který dostali pod stromeček</a:t>
            </a:r>
            <a:r>
              <a:rPr lang="cs" sz="1400"/>
              <a:t>😀</a:t>
            </a:r>
            <a:endParaRPr sz="1160"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770"/>
              <a:buFont typeface="Arial"/>
              <a:buNone/>
            </a:pPr>
            <a:r>
              <a:rPr lang="cs" sz="1560"/>
              <a:t>Vstoupili jsme do projektu Horniny a Nerosty a dělili jsme přírodu na živou a neživou.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770"/>
              <a:buFont typeface="Arial"/>
              <a:buNone/>
            </a:pPr>
            <a:r>
              <a:rPr lang="cs" sz="1560"/>
              <a:t>Nové aktivity s kameny měly u dětí velký úspěch. Kameny nacházíme všude kde jsme</a:t>
            </a:r>
            <a:r>
              <a:rPr lang="cs" sz="1500"/>
              <a:t>😀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770"/>
              <a:buFont typeface="Arial"/>
              <a:buNone/>
            </a:pPr>
            <a:r>
              <a:rPr lang="cs" sz="1560"/>
              <a:t>Děti zkoumají jednotlivé typy hornin, využívají je při výtvarném tvoření, nosí ukázky nerostů z domova, nosí celé sbírky kamenů často i s popisky.</a:t>
            </a:r>
            <a:endParaRPr sz="156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770"/>
              <a:buNone/>
            </a:pPr>
            <a:r>
              <a:t/>
            </a:r>
            <a:endParaRPr sz="1260"/>
          </a:p>
        </p:txBody>
      </p:sp>
      <p:pic>
        <p:nvPicPr>
          <p:cNvPr id="155" name="Google Shape;15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382700">
            <a:off x="7757151" y="126750"/>
            <a:ext cx="1260228" cy="1680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315865">
            <a:off x="7644924" y="3234946"/>
            <a:ext cx="1372449" cy="1829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288351">
            <a:off x="6434577" y="1790523"/>
            <a:ext cx="1869197" cy="1401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908908">
            <a:off x="5519925" y="372312"/>
            <a:ext cx="1585574" cy="118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23852">
            <a:off x="5904893" y="3384575"/>
            <a:ext cx="1260226" cy="1680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cs" sz="2220">
                <a:solidFill>
                  <a:srgbClr val="0B5394"/>
                </a:solidFill>
              </a:rPr>
              <a:t>My a to, co neroste</a:t>
            </a:r>
            <a:endParaRPr sz="2220">
              <a:solidFill>
                <a:srgbClr val="0B5394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cs" sz="2220"/>
              <a:t>Horniny a nerosty – Leden, Únor</a:t>
            </a:r>
            <a:endParaRPr/>
          </a:p>
        </p:txBody>
      </p:sp>
      <p:sp>
        <p:nvSpPr>
          <p:cNvPr id="165" name="Google Shape;165;p12"/>
          <p:cNvSpPr txBox="1"/>
          <p:nvPr>
            <p:ph idx="1" type="body"/>
          </p:nvPr>
        </p:nvSpPr>
        <p:spPr>
          <a:xfrm>
            <a:off x="311700" y="1461875"/>
            <a:ext cx="5298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cs" sz="1795"/>
              <a:t>Velký zájem byl o sůl – o její vznik, dostali jsme se tak až k velkému třesku.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cs" sz="1795"/>
              <a:t>Děti zjišťují její využití v životě její užitečnost i to, že může škodit.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cs" sz="1795"/>
              <a:t>Děti velmi je zaujala přednáška studenta geologie, který sebou měl velké množství ukázek.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cs" sz="1795"/>
              <a:t>Velký zájem byl o zkameněliny a o víkendu jsme se sešli na společné výpravě hledání trilobitů. Vyrobily si ochranné amulety, kterými jsme rituálně zakončili celý projekt.</a:t>
            </a:r>
            <a:endParaRPr sz="179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852"/>
              <a:buNone/>
            </a:pPr>
            <a:r>
              <a:t/>
            </a:r>
            <a:endParaRPr sz="1395"/>
          </a:p>
        </p:txBody>
      </p:sp>
      <p:pic>
        <p:nvPicPr>
          <p:cNvPr id="166" name="Google Shape;16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86131" y="3121500"/>
            <a:ext cx="1360320" cy="181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49426" y="245975"/>
            <a:ext cx="1621202" cy="121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26781">
            <a:off x="5409208" y="1503491"/>
            <a:ext cx="1621201" cy="1215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737043">
            <a:off x="5895676" y="3023450"/>
            <a:ext cx="1205073" cy="90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449826">
            <a:off x="4669125" y="153026"/>
            <a:ext cx="2511175" cy="115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596030">
            <a:off x="5099400" y="4115516"/>
            <a:ext cx="1907823" cy="878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396806">
            <a:off x="7033000" y="1778502"/>
            <a:ext cx="1907823" cy="903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3"/>
          <p:cNvSpPr txBox="1"/>
          <p:nvPr>
            <p:ph type="title"/>
          </p:nvPr>
        </p:nvSpPr>
        <p:spPr>
          <a:xfrm>
            <a:off x="311700" y="445025"/>
            <a:ext cx="8520600" cy="13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 sz="2220">
                <a:solidFill>
                  <a:srgbClr val="0B5394"/>
                </a:solidFill>
              </a:rPr>
              <a:t>My a to, co neroste</a:t>
            </a:r>
            <a:endParaRPr sz="2220">
              <a:solidFill>
                <a:srgbClr val="0B5394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200"/>
              <a:t>Koloběh vody v přírodě, počasí, Slunce </a:t>
            </a:r>
            <a:r>
              <a:rPr lang="cs" sz="2000"/>
              <a:t>(voda, vzduch, teplo a světlo)</a:t>
            </a:r>
            <a:r>
              <a:rPr lang="cs" sz="2200"/>
              <a:t> - Únor, Březen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200"/>
          </a:p>
        </p:txBody>
      </p:sp>
      <p:sp>
        <p:nvSpPr>
          <p:cNvPr id="178" name="Google Shape;178;p13"/>
          <p:cNvSpPr txBox="1"/>
          <p:nvPr>
            <p:ph idx="1" type="body"/>
          </p:nvPr>
        </p:nvSpPr>
        <p:spPr>
          <a:xfrm>
            <a:off x="120350" y="16589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950"/>
              <a:t>Začínáme si povídat o počasí, v úterý jsme založili meteorologickou stanici. Děti téma nadchlo, o měření projevovaly velký zájem během celého týdne, fascinují je změny počasí a např.  pozorování rychlosti větru. Také se zajímají o různé druhy mraků.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950"/>
              <a:t>Ve výtvarné části se děti zaměřily na duhu</a:t>
            </a:r>
            <a:r>
              <a:rPr lang="cs" sz="1100"/>
              <a:t>😀</a:t>
            </a:r>
            <a:endParaRPr sz="250"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950"/>
              <a:t>Velký objev byl, že voda, kterou pijí je ta stejná voda, ve které se procházeli dinosauři.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950"/>
              <a:t>K tématu voda jsme si užili přednášku Příběh kapky, kde jsme se dozvěděli, jak s vodou šetřit, zážitkovou formou si užili celý koloběh vody a také si povídali o znečištění vody</a:t>
            </a:r>
            <a:endParaRPr sz="950"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950"/>
              <a:t>Dostali jsme dárek – přednášku o hudebních nástrojích z Bali. Pán co přednášel, přivezl hudební nástroje z ostrova Bali a na plátno nám promítl fotky a videa z tamních oslav. Velký úspěch měla ukázka hudby. Na konci měly děti možnost vyzkoušet si hru na různé nástroje.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950"/>
              <a:t>Užili jsme si také karneval s tématem vodní říše. Masky byly velice povedené, děti se přestrojili za žraloky, medůzy, lekníny, vodníky i různé vodní víly</a:t>
            </a:r>
            <a:r>
              <a:rPr lang="cs" sz="1000"/>
              <a:t>😀</a:t>
            </a:r>
            <a:endParaRPr sz="150"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950"/>
              <a:t>Viděli jsme také prezentaci o Srí Lance.</a:t>
            </a:r>
            <a:endParaRPr sz="950"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950"/>
              <a:t>Užili jsme si společné přespávání ve školce</a:t>
            </a:r>
            <a:r>
              <a:rPr lang="cs" sz="1000"/>
              <a:t>😀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950"/>
              <a:t>Vyráběli jsme  záložky a vydali se na stezku za pokladem.</a:t>
            </a:r>
            <a:endParaRPr sz="95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275"/>
              <a:buNone/>
            </a:pPr>
            <a:r>
              <a:t/>
            </a:r>
            <a:endParaRPr sz="450"/>
          </a:p>
        </p:txBody>
      </p:sp>
      <p:pic>
        <p:nvPicPr>
          <p:cNvPr id="179" name="Google Shape;17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3669362" y="3792880"/>
            <a:ext cx="1716760" cy="905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361079">
            <a:off x="5914975" y="114524"/>
            <a:ext cx="997183" cy="74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06788">
            <a:off x="6107725" y="3841225"/>
            <a:ext cx="1645544" cy="123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451429">
            <a:off x="7353775" y="114533"/>
            <a:ext cx="997149" cy="747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60850" y="3841223"/>
            <a:ext cx="925655" cy="123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549054">
            <a:off x="4516875" y="114524"/>
            <a:ext cx="997149" cy="74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122225" y="57250"/>
            <a:ext cx="1149865" cy="862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 sz="2220">
                <a:solidFill>
                  <a:srgbClr val="0B5394"/>
                </a:solidFill>
              </a:rPr>
              <a:t>My a to, co neroste</a:t>
            </a:r>
            <a:endParaRPr sz="2220">
              <a:solidFill>
                <a:srgbClr val="0B5394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220"/>
              <a:t>Jaro a Velikonoce (půda) – Březen, Duben</a:t>
            </a:r>
            <a:endParaRPr sz="2220"/>
          </a:p>
        </p:txBody>
      </p:sp>
      <p:sp>
        <p:nvSpPr>
          <p:cNvPr id="191" name="Google Shape;191;p14"/>
          <p:cNvSpPr txBox="1"/>
          <p:nvPr>
            <p:ph idx="1" type="body"/>
          </p:nvPr>
        </p:nvSpPr>
        <p:spPr>
          <a:xfrm>
            <a:off x="311700" y="1423175"/>
            <a:ext cx="56853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/>
              <a:t>Naplno jsme se věnovali přípravám na Velikonoce. Každý den jsme se oblékali do barev velikonočních dní.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/>
              <a:t>Barvili jsem výdutky pomocí různých technik.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/>
              <a:t>Sázeli jsme semínka plodin, které jsem zasadili do truhlíků na zahradě.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/>
              <a:t>Proběhly velikonoční dílny pro rodiče s dětmi.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/>
              <a:t>Tvořili jsme, zdobili perníčky, barvili vajíčka a pletli pomlázky.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92" name="Google Shape;19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31441" y="4388590"/>
            <a:ext cx="1784850" cy="82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75819">
            <a:off x="7529225" y="393677"/>
            <a:ext cx="1540450" cy="115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450066">
            <a:off x="5524176" y="1783931"/>
            <a:ext cx="1540448" cy="1155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870608">
            <a:off x="7339700" y="2208064"/>
            <a:ext cx="1673744" cy="125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457892">
            <a:off x="5825238" y="370526"/>
            <a:ext cx="1540449" cy="1155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669951">
            <a:off x="5710642" y="3204135"/>
            <a:ext cx="1784851" cy="1338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2220">
                <a:solidFill>
                  <a:srgbClr val="CC0000"/>
                </a:solidFill>
              </a:rPr>
              <a:t>My a to, co žije</a:t>
            </a:r>
            <a:endParaRPr sz="2220">
              <a:solidFill>
                <a:srgbClr val="CC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2220"/>
              <a:t>Ekosystém rybníku a jeho okolí – Duben</a:t>
            </a:r>
            <a:endParaRPr sz="2220"/>
          </a:p>
        </p:txBody>
      </p:sp>
      <p:sp>
        <p:nvSpPr>
          <p:cNvPr id="203" name="Google Shape;203;p15"/>
          <p:cNvSpPr txBox="1"/>
          <p:nvPr>
            <p:ph idx="1" type="body"/>
          </p:nvPr>
        </p:nvSpPr>
        <p:spPr>
          <a:xfrm>
            <a:off x="311700" y="12310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1050"/>
              <a:t>Zapojili jsme se do projektu „Ukliďme Česko“ a vyrazili jsme do Modřanské rokle sbírat</a:t>
            </a:r>
            <a:endParaRPr sz="1050"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1050"/>
              <a:t>odpadky.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1050"/>
              <a:t>V projektu jsme také měli prostor na sledování přírody a zejména půdy a rostlin.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1050"/>
              <a:t>Klíčili jsme semínka různých plodin, které zasadíme na zahradě a doufáme, že sklidíme plody, na kterých</a:t>
            </a:r>
            <a:endParaRPr sz="1050"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1050"/>
              <a:t>si i pochutnáme. Děti si prošli celým procesem pěstování plodin a tak zjišťují, kolik práce se skrývá za dobrou okurkou, rajčátkem, či jinými dobrotami. Zkoumali jsme i podmínky, které semínka potřebují, aby začaly klíčit a to pomocí pozorovací stanice.</a:t>
            </a:r>
            <a:endParaRPr sz="1050"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1050"/>
              <a:t>V okolí školky máme hned několik rybníků, a tak jsme je využili pro pozorování a zkoumání. Při objevování jsme zapojily všechny smysly, děti si na výpravy nosily svoje pozorovací stanice, do kterých se dala nabrat voda z rybníka a také dalekohledy na pozorování ptactva. Děti si. vzpomněly na volavku, kterou jsme v minulých letech v rokli potkávaly, tento rok se nám však nepoštěstilo.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1050"/>
              <a:t>U rybníka se nám dařilo být v úplné tichosti, abychom nerušili živočichy, ale také se nám tím podařilo nevyplašit žabičky a ryby, které se nám na oplátku občas ukázaly.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1050"/>
              <a:t>Děti velmi zaujala stavba rybníka, společně jsme vymýšlely, co vše je ke stavbě rybníka potřeba.</a:t>
            </a:r>
            <a:endParaRPr sz="105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275"/>
              <a:buNone/>
            </a:pPr>
            <a:r>
              <a:t/>
            </a:r>
            <a:endParaRPr sz="450"/>
          </a:p>
        </p:txBody>
      </p:sp>
      <p:pic>
        <p:nvPicPr>
          <p:cNvPr id="204" name="Google Shape;20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65706">
            <a:off x="7701036" y="133235"/>
            <a:ext cx="1335528" cy="178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50182" y="3549739"/>
            <a:ext cx="1849174" cy="131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377987">
            <a:off x="5522323" y="59733"/>
            <a:ext cx="1791034" cy="1343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 sz="2220">
                <a:solidFill>
                  <a:srgbClr val="CC0000"/>
                </a:solidFill>
              </a:rPr>
              <a:t>My a to, co žije</a:t>
            </a:r>
            <a:endParaRPr sz="2220">
              <a:solidFill>
                <a:srgbClr val="CC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cs" sz="2220"/>
              <a:t>Ryby (sladkovodní ryby našich rybníků) - Květen</a:t>
            </a:r>
            <a:endParaRPr sz="2220"/>
          </a:p>
        </p:txBody>
      </p:sp>
      <p:sp>
        <p:nvSpPr>
          <p:cNvPr id="212" name="Google Shape;212;p16"/>
          <p:cNvSpPr txBox="1"/>
          <p:nvPr>
            <p:ph idx="1" type="body"/>
          </p:nvPr>
        </p:nvSpPr>
        <p:spPr>
          <a:xfrm>
            <a:off x="311700" y="15375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1000"/>
              <a:t>Od rybníka jsme se přesunuli k rybám.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1000"/>
              <a:t>Děti se přirozeně zajímají o různé druhy, části těla ryb a pouští se do různých výtvarných nabídek.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1000"/>
              <a:t>Hledáme rozdíly v barvě, povrchu těla, velikosti, tvaru i počtu a podobě ploutví.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1000"/>
              <a:t>Ryby také hledáme v nedaleké modřanské rokli, kde jsou dva rybníky a potok.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1000"/>
              <a:t>Zkoumáme také různé rostliny a keře, které na sebe většinou upozorní svou vůní.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1000"/>
              <a:t>Na elipsách jsme ryby probrali ze všemožných stran - povídali jsme si o tom jak a kde žijí, jak se rozmnožují, jak vypadají a co potřebují k životu a k pohybu. Děti moc zaujaly části těla ryb, tvořily se knížky, obkreslovaly puzzle a tvořili pomocí nejrůznějších technik.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1000"/>
              <a:t>Také dýchání ryb pod vodou, bylo velké téma. Zjistili jsme, že ryby získávají kyslík z vody pomocí žaber. Také jsme se dozvěděly že jsou duhy ryb, které mají dýchání kombinované a dokážou vylézt na souš, když potřebují.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1000"/>
              <a:t>A překvapením bylo také to, že jsou ryby, které vlastně vůbec ryby nejsou, ale jsou to savci.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1000"/>
              <a:t>Ryby pozorujeme i v rybnících kolem školky a byli jsme na návštěvě u soukromého zahradního jezírka s koi kapry a dalšími rybkami, také jsme viděli domácí</a:t>
            </a:r>
            <a:endParaRPr sz="1000"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1000"/>
              <a:t>akvárium a dozvěděli jsme se něco o péči o ryby.</a:t>
            </a:r>
            <a:endParaRPr sz="10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t/>
            </a:r>
            <a:endParaRPr sz="95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275"/>
              <a:buNone/>
            </a:pPr>
            <a:r>
              <a:t/>
            </a:r>
            <a:endParaRPr sz="450"/>
          </a:p>
        </p:txBody>
      </p:sp>
      <p:pic>
        <p:nvPicPr>
          <p:cNvPr id="213" name="Google Shape;21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1319" y="65575"/>
            <a:ext cx="1103954" cy="1471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44875" y="3910794"/>
            <a:ext cx="2062600" cy="950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0018" y="1397175"/>
            <a:ext cx="1458576" cy="99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76175" y="1734175"/>
            <a:ext cx="1267825" cy="950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9549"/>
              <a:buFont typeface="Arial"/>
              <a:buNone/>
            </a:pPr>
            <a:r>
              <a:rPr lang="cs" sz="2220">
                <a:solidFill>
                  <a:srgbClr val="CC0000"/>
                </a:solidFill>
              </a:rPr>
              <a:t>My a to, co žije</a:t>
            </a:r>
            <a:endParaRPr sz="2220">
              <a:solidFill>
                <a:srgbClr val="CC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9549"/>
              <a:buFont typeface="Arial"/>
              <a:buNone/>
            </a:pPr>
            <a:r>
              <a:rPr lang="cs" sz="2220"/>
              <a:t>Ryby (sladkovodní ryby našich rybníků) - Květen</a:t>
            </a:r>
            <a:endParaRPr/>
          </a:p>
        </p:txBody>
      </p:sp>
      <p:sp>
        <p:nvSpPr>
          <p:cNvPr id="222" name="Google Shape;222;p17"/>
          <p:cNvSpPr txBox="1"/>
          <p:nvPr>
            <p:ph idx="1" type="body"/>
          </p:nvPr>
        </p:nvSpPr>
        <p:spPr>
          <a:xfrm>
            <a:off x="311700" y="1537475"/>
            <a:ext cx="72447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61109"/>
              <a:buFont typeface="Arial"/>
              <a:buNone/>
            </a:pPr>
            <a:r>
              <a:rPr lang="cs"/>
              <a:t>Otevřeli jsme studánky v Modřanské rokli naším vyrobeným klíčem.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61109"/>
              <a:buFont typeface="Arial"/>
              <a:buNone/>
            </a:pPr>
            <a:r>
              <a:rPr lang="cs"/>
              <a:t>Byla školka pro rodiče, kde průvodci rodičů byly jejich děti😀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61109"/>
              <a:buFont typeface="Arial"/>
              <a:buNone/>
            </a:pPr>
            <a:r>
              <a:rPr lang="cs"/>
              <a:t>Předškoláci si pro nás připravili elipsu. Všechny kamarádi se zájmem sledovali a předškoláci vše zvládli jako praví průvodci.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61109"/>
              <a:buFont typeface="Arial"/>
              <a:buNone/>
            </a:pPr>
            <a:r>
              <a:rPr lang="cs"/>
              <a:t>Užili jsme si program u hasičů na téma včely, paní včelařka Jana nám představila nástroje včelaře, i důležitost včel a proč o ně pečujeme. Společně jsme se podívali do včelích úlů, které jsou speciálně upraveny tak, aby se do nich dalo nahlédnout bez vyrušování včelek.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61109"/>
              <a:buFont typeface="Arial"/>
              <a:buNone/>
            </a:pPr>
            <a:r>
              <a:rPr lang="cs"/>
              <a:t>Paní včelařka pro nás měla připrveno i pár aktivit a her,                         které si děti moc užily.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108107"/>
              <a:buNone/>
            </a:pPr>
            <a:r>
              <a:t/>
            </a:r>
            <a:endParaRPr/>
          </a:p>
        </p:txBody>
      </p:sp>
      <p:pic>
        <p:nvPicPr>
          <p:cNvPr id="223" name="Google Shape;22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89444">
            <a:off x="7318362" y="1041176"/>
            <a:ext cx="1503899" cy="112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491974">
            <a:off x="5930301" y="51625"/>
            <a:ext cx="1362249" cy="181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34676" y="4015775"/>
            <a:ext cx="797626" cy="106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28512">
            <a:off x="7001040" y="3902187"/>
            <a:ext cx="968017" cy="129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169063" y="66650"/>
            <a:ext cx="1937400" cy="89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724973" y="66650"/>
            <a:ext cx="1794352" cy="82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281747">
            <a:off x="7625824" y="2215312"/>
            <a:ext cx="1312255" cy="1749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 sz="2220">
                <a:solidFill>
                  <a:srgbClr val="CC0000"/>
                </a:solidFill>
              </a:rPr>
              <a:t>My a to, co žije</a:t>
            </a:r>
            <a:endParaRPr sz="2220">
              <a:solidFill>
                <a:srgbClr val="CC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220"/>
              <a:t>Obojživelníci (žába) – Červen</a:t>
            </a:r>
            <a:endParaRPr sz="2220"/>
          </a:p>
        </p:txBody>
      </p:sp>
      <p:sp>
        <p:nvSpPr>
          <p:cNvPr id="235" name="Google Shape;235;p18"/>
          <p:cNvSpPr txBox="1"/>
          <p:nvPr>
            <p:ph idx="1" type="body"/>
          </p:nvPr>
        </p:nvSpPr>
        <p:spPr>
          <a:xfrm>
            <a:off x="311700" y="1478250"/>
            <a:ext cx="71142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cs" sz="1290"/>
              <a:t>Přešli jsme k tématu žáby.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cs" sz="1290"/>
              <a:t>Děti mohou vše o čem si povídáme pozorovat venku přímo v přírodě.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cs" sz="1290"/>
              <a:t>Chodíme na výpravy a u rybníků pozorujeme pulečky i dospělé žáby, které jsou slyšet na velkou vzdálenost.</a:t>
            </a:r>
            <a:endParaRPr sz="1290"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cs" sz="1290"/>
              <a:t>Předškoláci si pro nás připravili ještě jednu elipsu.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cs" sz="1290"/>
              <a:t>Elipsa, kterou vedli v květnu se vydařila a všichni jsme si užili i tuto.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cs" sz="1290"/>
              <a:t>Předškoláci zvládli tento nelehký úkol i tentokrát a každý se zhostil svého úkolu skvělě. </a:t>
            </a:r>
            <a:endParaRPr sz="1290"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cs" sz="1290"/>
              <a:t>Předškoláci se vydali na dva předškolácké výlety.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cs" sz="1290"/>
              <a:t>První výlet byl tématický a užili si plno her a výroby k žabkám.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cs" sz="1290"/>
              <a:t>Druhý výlet byl do keltského oppida. Navštívili jsme v Dolních Břežanech expozici a virtuální prohlídku oppida v 3D prostoru a dále si užili venkovní program se zajímavými úkoly.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cs" sz="1290"/>
              <a:t>Na závěr jsme procházeli po místech kde žili Keltové, díky aplikaci jsme mohli vidět jak to v daných místech kdysi vypadalo. 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t/>
            </a:r>
            <a:endParaRPr sz="129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89"/>
          </a:p>
        </p:txBody>
      </p:sp>
      <p:pic>
        <p:nvPicPr>
          <p:cNvPr id="236" name="Google Shape;23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40434">
            <a:off x="7257697" y="1537936"/>
            <a:ext cx="1734908" cy="1301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54863">
            <a:off x="7581103" y="3166800"/>
            <a:ext cx="1243649" cy="1658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90001" y="68575"/>
            <a:ext cx="1040100" cy="138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18650">
            <a:off x="7631088" y="85500"/>
            <a:ext cx="1442788" cy="10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719657">
            <a:off x="4138450" y="174538"/>
            <a:ext cx="1484922" cy="111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220">
                <a:solidFill>
                  <a:srgbClr val="CC0000"/>
                </a:solidFill>
              </a:rPr>
              <a:t>My a to, co žije</a:t>
            </a:r>
            <a:endParaRPr sz="2220">
              <a:solidFill>
                <a:srgbClr val="CC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220"/>
              <a:t>Obojživelníci (žába) – Červen</a:t>
            </a:r>
            <a:endParaRPr/>
          </a:p>
        </p:txBody>
      </p:sp>
      <p:sp>
        <p:nvSpPr>
          <p:cNvPr id="246" name="Google Shape;246;p19"/>
          <p:cNvSpPr txBox="1"/>
          <p:nvPr>
            <p:ph idx="1" type="body"/>
          </p:nvPr>
        </p:nvSpPr>
        <p:spPr>
          <a:xfrm>
            <a:off x="311700" y="1430175"/>
            <a:ext cx="75447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cs" sz="1290"/>
              <a:t>Přijelo k nám divadlo a zahrálo Rytířskou pohádku, kdy se mohli přidat i kamarádi jako</a:t>
            </a:r>
            <a:endParaRPr sz="1290"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cs" sz="1290"/>
              <a:t>herci</a:t>
            </a:r>
            <a:r>
              <a:rPr lang="cs" sz="1200"/>
              <a:t>😀</a:t>
            </a:r>
            <a:endParaRPr sz="690"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cs" sz="1290"/>
              <a:t>Společně jsme si zabubnovali na workshopu s profi bubeníkem, kdy každý měl svůj buben a</a:t>
            </a:r>
            <a:endParaRPr sz="1290"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cs" sz="1290"/>
              <a:t>mohl si zažít rytmus a sílu bubnu</a:t>
            </a:r>
            <a:r>
              <a:rPr lang="cs" sz="1300"/>
              <a:t>😀</a:t>
            </a:r>
            <a:endParaRPr sz="390"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cs" sz="1290"/>
              <a:t>Prožili jsme si ještě program Do hlubin rybníka – kde jsme se dozvěděli zajímavé informace o</a:t>
            </a:r>
            <a:endParaRPr sz="1290"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cs" sz="1290"/>
              <a:t>vývoji žab.</a:t>
            </a:r>
            <a:endParaRPr sz="1290"/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cs" sz="1290"/>
              <a:t>Na ukončení jsme se společně všichni sešli na zahradní slavnosti</a:t>
            </a:r>
            <a:r>
              <a:rPr lang="cs" sz="1300"/>
              <a:t>😀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89"/>
          </a:p>
        </p:txBody>
      </p:sp>
      <p:pic>
        <p:nvPicPr>
          <p:cNvPr id="247" name="Google Shape;24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08550" y="1902625"/>
            <a:ext cx="1843825" cy="138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05691">
            <a:off x="7274456" y="3683048"/>
            <a:ext cx="1843821" cy="138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12325" y="117596"/>
            <a:ext cx="1636724" cy="122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849150">
            <a:off x="3930253" y="119575"/>
            <a:ext cx="1483323" cy="111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515351">
            <a:off x="7451950" y="136477"/>
            <a:ext cx="1586375" cy="118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>
                <a:solidFill>
                  <a:srgbClr val="38761D"/>
                </a:solidFill>
              </a:rPr>
              <a:t>OBSAH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63" name="Google Shape;63;p2"/>
          <p:cNvSpPr txBox="1"/>
          <p:nvPr>
            <p:ph idx="1" type="body"/>
          </p:nvPr>
        </p:nvSpPr>
        <p:spPr>
          <a:xfrm>
            <a:off x="802075" y="1263700"/>
            <a:ext cx="4567500" cy="18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5715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1100"/>
              <a:buFont typeface="Calibri"/>
              <a:buAutoNum type="arabicPeriod"/>
            </a:pPr>
            <a:r>
              <a:rPr b="1" lang="cs">
                <a:solidFill>
                  <a:srgbClr val="9BBB5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My a to, co roste</a:t>
            </a:r>
            <a:endParaRPr b="1">
              <a:solidFill>
                <a:srgbClr val="9BBB5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2667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1400">
                <a:solidFill>
                  <a:srgbClr val="9BBB59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My, co jsme vyrostli, adaptujeme se ve školce – Září </a:t>
            </a:r>
            <a:endParaRPr b="1" sz="1400">
              <a:solidFill>
                <a:srgbClr val="9BBB59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2667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1400">
                <a:solidFill>
                  <a:srgbClr val="9BBB59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Říše hub </a:t>
            </a:r>
            <a:r>
              <a:rPr b="1" lang="cs" sz="1200">
                <a:solidFill>
                  <a:srgbClr val="9BBB59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b="1" lang="cs" sz="1400">
                <a:solidFill>
                  <a:srgbClr val="9BBB59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Říjen </a:t>
            </a:r>
            <a:endParaRPr b="1" sz="1400">
              <a:solidFill>
                <a:srgbClr val="9BBB59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2667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1400">
                <a:solidFill>
                  <a:srgbClr val="9BBB59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Stromy (říše rostlin) – Listopad</a:t>
            </a:r>
            <a:endParaRPr b="1" sz="1400">
              <a:solidFill>
                <a:srgbClr val="9BBB59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2667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1400">
                <a:solidFill>
                  <a:srgbClr val="9BBB59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Vánoce – Prosinec</a:t>
            </a:r>
            <a:endParaRPr b="1" sz="1400">
              <a:solidFill>
                <a:srgbClr val="9BBB59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cs" sz="1100">
                <a:solidFill>
                  <a:srgbClr val="E1092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cs" sz="2400">
                <a:solidFill>
                  <a:srgbClr val="4F81B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endParaRPr/>
          </a:p>
        </p:txBody>
      </p:sp>
      <p:sp>
        <p:nvSpPr>
          <p:cNvPr id="64" name="Google Shape;64;p2"/>
          <p:cNvSpPr txBox="1"/>
          <p:nvPr/>
        </p:nvSpPr>
        <p:spPr>
          <a:xfrm>
            <a:off x="802075" y="3140813"/>
            <a:ext cx="3532800" cy="18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667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cs" sz="1800" u="none" cap="none" strike="noStrike">
                <a:solidFill>
                  <a:srgbClr val="4F81B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2. My a to, co neroste </a:t>
            </a:r>
            <a:endParaRPr b="1" i="0" sz="1800" u="none" cap="none" strike="noStrike">
              <a:solidFill>
                <a:srgbClr val="4F81B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2667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cs" sz="1400" u="none" cap="none" strike="noStrike">
                <a:solidFill>
                  <a:srgbClr val="4F81B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Horniny a nerosty – Leden, Únor</a:t>
            </a:r>
            <a:endParaRPr b="1" i="0" sz="1400" u="none" cap="none" strike="noStrike">
              <a:solidFill>
                <a:srgbClr val="4F81BD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2667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cs" sz="1400" u="none" cap="none" strike="noStrike">
                <a:solidFill>
                  <a:srgbClr val="4F81B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Koloběh vody v přírodě, počasí, Slunce (voda, vzduch, teplo a světlo) - Únor, </a:t>
            </a:r>
            <a:endParaRPr b="1" i="0" sz="1400" u="none" cap="none" strike="noStrike">
              <a:solidFill>
                <a:srgbClr val="4F81BD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2667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cs" sz="1400" u="none" cap="none" strike="noStrike">
                <a:solidFill>
                  <a:srgbClr val="4F81B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Březen</a:t>
            </a:r>
            <a:endParaRPr b="1" i="0" sz="1400" u="none" cap="none" strike="noStrike">
              <a:solidFill>
                <a:srgbClr val="4F81BD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2667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cs" sz="1400" u="none" cap="none" strike="noStrike">
                <a:solidFill>
                  <a:srgbClr val="4F81B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Jaro a Velikonoce (půda) – Březen, Duben</a:t>
            </a:r>
            <a:r>
              <a:rPr b="0" i="0" lang="cs" sz="11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</a:t>
            </a:r>
            <a:endParaRPr b="0" i="0" sz="11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"/>
          <p:cNvSpPr txBox="1"/>
          <p:nvPr/>
        </p:nvSpPr>
        <p:spPr>
          <a:xfrm>
            <a:off x="5369575" y="1263700"/>
            <a:ext cx="3758700" cy="18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55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100"/>
              <a:buFont typeface="Calibri"/>
              <a:buAutoNum type="arabicPeriod" startAt="3"/>
            </a:pPr>
            <a:r>
              <a:rPr b="1" i="0" lang="cs" sz="2100" u="none" cap="none" strike="noStrike">
                <a:solidFill>
                  <a:srgbClr val="FF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My a to, co žije </a:t>
            </a:r>
            <a:r>
              <a:rPr b="1" i="0" lang="cs" sz="1400" u="none" cap="none" strike="noStrike">
                <a:solidFill>
                  <a:srgbClr val="FF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  </a:t>
            </a:r>
            <a:endParaRPr b="1" i="0" sz="1400" u="none" cap="none" strike="noStrike">
              <a:solidFill>
                <a:srgbClr val="FF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cs" sz="1700" u="none" cap="none" strike="noStrike">
                <a:solidFill>
                  <a:srgbClr val="FF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Ekosystém rybníku a jeho okolí – Duben</a:t>
            </a:r>
            <a:endParaRPr b="1" i="0" sz="1700" u="none" cap="none" strike="noStrike">
              <a:solidFill>
                <a:srgbClr val="FF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cs" sz="1700" u="none" cap="none" strike="noStrike">
                <a:solidFill>
                  <a:srgbClr val="FF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Ryby (sladkovodní ryby našich rybníků) - Květen</a:t>
            </a:r>
            <a:endParaRPr b="1" i="0" sz="1700" u="none" cap="none" strike="noStrike">
              <a:solidFill>
                <a:srgbClr val="FF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cs" sz="1700" u="none" cap="none" strike="noStrike">
                <a:solidFill>
                  <a:srgbClr val="FF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Obojživelníci (žába) - Červen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>
                <a:solidFill>
                  <a:srgbClr val="A800FF"/>
                </a:solidFill>
              </a:rPr>
              <a:t>Kroužky</a:t>
            </a:r>
            <a:endParaRPr>
              <a:solidFill>
                <a:srgbClr val="A800FF"/>
              </a:solidFill>
            </a:endParaRPr>
          </a:p>
        </p:txBody>
      </p:sp>
      <p:sp>
        <p:nvSpPr>
          <p:cNvPr id="257" name="Google Shape;257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>
                <a:solidFill>
                  <a:srgbClr val="9900FF"/>
                </a:solidFill>
              </a:rPr>
              <a:t>V průběhu celého roku si děti užívaly kroužky: jógu, angličtiny, vaření, flétny, dramaťáček, JALEPOZI, tvoření, pokusy, hudebně pohybový, pohyb ve cvičebně.</a:t>
            </a:r>
            <a:endParaRPr>
              <a:solidFill>
                <a:srgbClr val="99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58" name="Google Shape;25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11368" y="2249675"/>
            <a:ext cx="2650730" cy="122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90400" y="2061177"/>
            <a:ext cx="2216876" cy="102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33651" y="2705151"/>
            <a:ext cx="1598820" cy="213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94497" y="3253719"/>
            <a:ext cx="2216876" cy="1662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893" y="2205225"/>
            <a:ext cx="2058757" cy="1544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>
                <a:solidFill>
                  <a:srgbClr val="1155CC"/>
                </a:solidFill>
              </a:rPr>
              <a:t>Prezentace kamarádů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268" name="Google Shape;268;p21"/>
          <p:cNvSpPr txBox="1"/>
          <p:nvPr>
            <p:ph idx="1" type="body"/>
          </p:nvPr>
        </p:nvSpPr>
        <p:spPr>
          <a:xfrm>
            <a:off x="311700" y="1152475"/>
            <a:ext cx="8520600" cy="15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500">
                <a:solidFill>
                  <a:srgbClr val="1155CC"/>
                </a:solidFill>
              </a:rPr>
              <a:t>V průběhu května a června si děti připravily velmi zajímavé prezentace „ Mé oblíbené zvíře“.</a:t>
            </a:r>
            <a:endParaRPr sz="1500">
              <a:solidFill>
                <a:srgbClr val="1155C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500">
                <a:solidFill>
                  <a:srgbClr val="1155CC"/>
                </a:solidFill>
              </a:rPr>
              <a:t>Všechny prezentace byly velmi pečlivě připraveny, děti velmi odvážně a sebejistě prezentovaly a</a:t>
            </a:r>
            <a:endParaRPr sz="1500">
              <a:solidFill>
                <a:srgbClr val="1155C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500">
                <a:solidFill>
                  <a:srgbClr val="1155CC"/>
                </a:solidFill>
              </a:rPr>
              <a:t>seznamovaly kamarády s velmi zajímavými informacemi. Všem prezentujícím skládáme velkou</a:t>
            </a:r>
            <a:endParaRPr sz="1500">
              <a:solidFill>
                <a:srgbClr val="1155C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500">
                <a:solidFill>
                  <a:srgbClr val="1155CC"/>
                </a:solidFill>
              </a:rPr>
              <a:t>poklonu.</a:t>
            </a:r>
            <a:endParaRPr sz="1500">
              <a:solidFill>
                <a:srgbClr val="1155C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sz="1400"/>
          </a:p>
        </p:txBody>
      </p:sp>
      <p:pic>
        <p:nvPicPr>
          <p:cNvPr id="269" name="Google Shape;26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0850" y="2268851"/>
            <a:ext cx="1809823" cy="83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7883" y="3280888"/>
            <a:ext cx="1712317" cy="78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88400" y="3341171"/>
            <a:ext cx="1712374" cy="789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30850" y="3377560"/>
            <a:ext cx="1479327" cy="68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 rot="10800000">
            <a:off x="5734502" y="2524476"/>
            <a:ext cx="1784550" cy="82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520673" y="2726283"/>
            <a:ext cx="1712374" cy="789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022122" y="2432638"/>
            <a:ext cx="1712389" cy="78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885000" y="4089925"/>
            <a:ext cx="2419369" cy="111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flipH="1" rot="10800000">
            <a:off x="132326" y="3919549"/>
            <a:ext cx="1893499" cy="87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664681" y="2594826"/>
            <a:ext cx="1479322" cy="68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919024" y="4354211"/>
            <a:ext cx="1712374" cy="789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887406" y="3432137"/>
            <a:ext cx="1242445" cy="57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32326" y="3170374"/>
            <a:ext cx="1479327" cy="681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1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259706" y="3515571"/>
            <a:ext cx="1479322" cy="68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1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7274391" y="4331676"/>
            <a:ext cx="1809848" cy="83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1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2635725" y="4129127"/>
            <a:ext cx="2249277" cy="1036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>
                <a:solidFill>
                  <a:srgbClr val="1155CC"/>
                </a:solidFill>
              </a:rPr>
              <a:t>Poděkování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290" name="Google Shape;290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rgbClr val="1155CC"/>
                </a:solidFill>
              </a:rPr>
              <a:t>Děkujeme všem rodičům, kteří se zapojili a připravili dětem zajímavé prezentace (např. agama, Holansko) a zjistili zajímavé programy a divadélka.</a:t>
            </a:r>
            <a:endParaRPr>
              <a:solidFill>
                <a:srgbClr val="1155C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91" name="Google Shape;29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59544" y="1992089"/>
            <a:ext cx="2546926" cy="191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85375" y="1968447"/>
            <a:ext cx="2546924" cy="1206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38050" y="3270525"/>
            <a:ext cx="2406976" cy="180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9258" y="2235546"/>
            <a:ext cx="2712055" cy="1250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43599" y="3242934"/>
            <a:ext cx="2297714" cy="1723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366723" y="3528678"/>
            <a:ext cx="2153096" cy="1614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3"/>
          <p:cNvSpPr txBox="1"/>
          <p:nvPr>
            <p:ph type="title"/>
          </p:nvPr>
        </p:nvSpPr>
        <p:spPr>
          <a:xfrm>
            <a:off x="689400" y="9671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3620">
                <a:solidFill>
                  <a:srgbClr val="6AA84F"/>
                </a:solidFill>
              </a:rPr>
              <a:t>KONEC</a:t>
            </a:r>
            <a:endParaRPr sz="3620">
              <a:solidFill>
                <a:srgbClr val="6AA84F"/>
              </a:solidFill>
            </a:endParaRPr>
          </a:p>
        </p:txBody>
      </p:sp>
      <p:sp>
        <p:nvSpPr>
          <p:cNvPr id="302" name="Google Shape;302;p23"/>
          <p:cNvSpPr txBox="1"/>
          <p:nvPr>
            <p:ph idx="1" type="body"/>
          </p:nvPr>
        </p:nvSpPr>
        <p:spPr>
          <a:xfrm>
            <a:off x="6612125" y="4703575"/>
            <a:ext cx="3564300" cy="2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cs" sz="1500"/>
              <a:t>Autor</a:t>
            </a:r>
            <a:r>
              <a:rPr lang="cs"/>
              <a:t>: </a:t>
            </a:r>
            <a:r>
              <a:rPr lang="cs">
                <a:latin typeface="Indie Flower"/>
                <a:ea typeface="Indie Flower"/>
                <a:cs typeface="Indie Flower"/>
                <a:sym typeface="Indie Flower"/>
              </a:rPr>
              <a:t>Kryštof Běhounek</a:t>
            </a:r>
            <a:endParaRPr>
              <a:latin typeface="Indie Flower"/>
              <a:ea typeface="Indie Flower"/>
              <a:cs typeface="Indie Flower"/>
              <a:sym typeface="Indie Flower"/>
            </a:endParaRPr>
          </a:p>
        </p:txBody>
      </p:sp>
      <p:pic>
        <p:nvPicPr>
          <p:cNvPr id="303" name="Google Shape;30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3137125"/>
            <a:ext cx="3467601" cy="177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6600" y="177750"/>
            <a:ext cx="5392998" cy="3597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 sz="2200">
                <a:solidFill>
                  <a:srgbClr val="6AA84F"/>
                </a:solidFill>
              </a:rPr>
              <a:t>My a to, co roste.</a:t>
            </a:r>
            <a:endParaRPr sz="2200">
              <a:solidFill>
                <a:srgbClr val="6AA84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 sz="2200"/>
              <a:t>My, co jsme vyrostli, adaptujeme se ve školce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 sz="2200"/>
              <a:t> – Září</a:t>
            </a:r>
            <a:endParaRPr sz="2200"/>
          </a:p>
        </p:txBody>
      </p:sp>
      <p:sp>
        <p:nvSpPr>
          <p:cNvPr id="71" name="Google Shape;71;p3"/>
          <p:cNvSpPr txBox="1"/>
          <p:nvPr>
            <p:ph idx="1" type="body"/>
          </p:nvPr>
        </p:nvSpPr>
        <p:spPr>
          <a:xfrm>
            <a:off x="311700" y="1535150"/>
            <a:ext cx="43614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61109"/>
              <a:buFont typeface="Arial"/>
              <a:buNone/>
            </a:pPr>
            <a:r>
              <a:rPr lang="cs"/>
              <a:t>První dny ve školce proběhly velmi příjemně a klidně.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61109"/>
              <a:buFont typeface="Arial"/>
              <a:buNone/>
            </a:pPr>
            <a:r>
              <a:rPr lang="cs"/>
              <a:t>Děti se skvěle adaptovaly a školku přijaly vřele a užívaly si práci s aktivitami a začaly poznávat nové kamarády.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61109"/>
              <a:buFont typeface="Arial"/>
              <a:buNone/>
            </a:pPr>
            <a:r>
              <a:rPr lang="cs"/>
              <a:t>Na elipsách jsme tvořili společně pravidla a zařadili je do školkového života.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61109"/>
              <a:buFont typeface="Arial"/>
              <a:buNone/>
            </a:pPr>
            <a:r>
              <a:rPr lang="cs"/>
              <a:t>Využívaly jsme slunečného počasí a hodně času jsme trávily venku.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61109"/>
              <a:buFont typeface="Arial"/>
              <a:buNone/>
            </a:pPr>
            <a:r>
              <a:rPr lang="cs"/>
              <a:t>Zahrada a blízká Modřanská rokle nám umožnila zkoumat přírodu z blízka.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108107"/>
              <a:buNone/>
            </a:pPr>
            <a:r>
              <a:t/>
            </a:r>
            <a:endParaRPr/>
          </a:p>
        </p:txBody>
      </p:sp>
      <p:sp>
        <p:nvSpPr>
          <p:cNvPr id="72" name="Google Shape;72;p3"/>
          <p:cNvSpPr txBox="1"/>
          <p:nvPr/>
        </p:nvSpPr>
        <p:spPr>
          <a:xfrm>
            <a:off x="5292075" y="1535175"/>
            <a:ext cx="3540300" cy="29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" name="Google Shape;7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399425">
            <a:off x="5764525" y="3195574"/>
            <a:ext cx="3482275" cy="160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"/>
          <p:cNvPicPr preferRelativeResize="0"/>
          <p:nvPr/>
        </p:nvPicPr>
        <p:blipFill rotWithShape="1">
          <a:blip r:embed="rId4">
            <a:alphaModFix/>
          </a:blip>
          <a:srcRect b="4438" l="0" r="0" t="-4440"/>
          <a:stretch/>
        </p:blipFill>
        <p:spPr>
          <a:xfrm rot="-1057390">
            <a:off x="4788550" y="1953901"/>
            <a:ext cx="3154851" cy="14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51526">
            <a:off x="6177350" y="383174"/>
            <a:ext cx="2966652" cy="1367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"/>
          <p:cNvSpPr txBox="1"/>
          <p:nvPr>
            <p:ph type="title"/>
          </p:nvPr>
        </p:nvSpPr>
        <p:spPr>
          <a:xfrm>
            <a:off x="311700" y="406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 sz="2200">
                <a:solidFill>
                  <a:srgbClr val="6AA84F"/>
                </a:solidFill>
              </a:rPr>
              <a:t>My a to, co roste.</a:t>
            </a:r>
            <a:endParaRPr sz="2200">
              <a:solidFill>
                <a:srgbClr val="6AA84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 sz="2200"/>
              <a:t>Říše hub – Říjen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>
              <a:solidFill>
                <a:srgbClr val="6AA84F"/>
              </a:solidFill>
            </a:endParaRPr>
          </a:p>
        </p:txBody>
      </p:sp>
      <p:sp>
        <p:nvSpPr>
          <p:cNvPr id="81" name="Google Shape;81;p4"/>
          <p:cNvSpPr txBox="1"/>
          <p:nvPr>
            <p:ph idx="1" type="body"/>
          </p:nvPr>
        </p:nvSpPr>
        <p:spPr>
          <a:xfrm>
            <a:off x="311700" y="1185300"/>
            <a:ext cx="5736900" cy="38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400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cs" sz="4600"/>
              <a:t>O téma hub byl velký zájem, děti nadšeně objevovaly „houbové aktivity“.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cs" sz="4600"/>
              <a:t>Zkoumali jsme skutečné houby a prohlíželi různé atlasy hub.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cs" sz="4600"/>
              <a:t>Největší zájem vzbudilo podhoubí a to, že spolu houby komunikují.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cs" sz="4600"/>
              <a:t>Houby potkáváme všude kolem, v Modřanské rokli, u rybníka, na hřišti i na školní zahradě.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cs" sz="4600"/>
              <a:t>Děti nadšeně oznamovaly každý nález</a:t>
            </a:r>
            <a:r>
              <a:rPr lang="cs" sz="4050"/>
              <a:t>😀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cs" sz="4600"/>
              <a:t>Na elipse jsme měli i návštěvu mykoložky, která nám vyprávěla o houbách.</a:t>
            </a:r>
            <a:endParaRPr sz="46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250000"/>
              <a:buNone/>
            </a:pPr>
            <a:r>
              <a:t/>
            </a:r>
            <a:endParaRPr/>
          </a:p>
        </p:txBody>
      </p:sp>
      <p:pic>
        <p:nvPicPr>
          <p:cNvPr id="82" name="Google Shape;8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627979">
            <a:off x="6074312" y="124787"/>
            <a:ext cx="2463813" cy="113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693853">
            <a:off x="6840913" y="1358150"/>
            <a:ext cx="1496650" cy="199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949232">
            <a:off x="6388850" y="3266374"/>
            <a:ext cx="2152401" cy="161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 sz="2200">
                <a:solidFill>
                  <a:srgbClr val="6AA84F"/>
                </a:solidFill>
              </a:rPr>
              <a:t>My a to, co roste.</a:t>
            </a:r>
            <a:endParaRPr sz="2200">
              <a:solidFill>
                <a:srgbClr val="6AA84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200"/>
              <a:t>Říše hub – Říjen</a:t>
            </a:r>
            <a:endParaRPr sz="2200">
              <a:solidFill>
                <a:srgbClr val="6AA84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90" name="Google Shape;90;p5"/>
          <p:cNvSpPr txBox="1"/>
          <p:nvPr>
            <p:ph idx="1" type="body"/>
          </p:nvPr>
        </p:nvSpPr>
        <p:spPr>
          <a:xfrm>
            <a:off x="311700" y="1371625"/>
            <a:ext cx="5466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/>
              <a:t>Sešli jsme se také na společné zahradní brigádě😀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/>
              <a:t>Rodičům velké díky, zaklidili jsme letní herní prvky, připravili dřevěné tvary na volnou hru, zazimovali jsme truhlíky a opravili teepee.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/>
              <a:t>V dětech se probudil velký zájem o péči o zahradu. Aktivně se pouštěly do hrabání a sběr listí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91" name="Google Shape;9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286087">
            <a:off x="6537096" y="1622701"/>
            <a:ext cx="1548349" cy="2064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44795">
            <a:off x="4493202" y="3711178"/>
            <a:ext cx="2685424" cy="1236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465328">
            <a:off x="4774325" y="281375"/>
            <a:ext cx="2685426" cy="1238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200">
                <a:solidFill>
                  <a:srgbClr val="6AA84F"/>
                </a:solidFill>
              </a:rPr>
              <a:t>My a to, co roste.</a:t>
            </a:r>
            <a:endParaRPr sz="2200">
              <a:solidFill>
                <a:srgbClr val="6AA84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200"/>
              <a:t>Říše hub – Říjen</a:t>
            </a:r>
            <a:endParaRPr sz="2200">
              <a:solidFill>
                <a:srgbClr val="6AA84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99" name="Google Shape;99;p6"/>
          <p:cNvSpPr txBox="1"/>
          <p:nvPr>
            <p:ph idx="1" type="body"/>
          </p:nvPr>
        </p:nvSpPr>
        <p:spPr>
          <a:xfrm>
            <a:off x="311700" y="1433850"/>
            <a:ext cx="6375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/>
              <a:t>Navštívila nás kouzelnice, byl to dárek od kamarádky k jejím narozeninám😀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/>
              <a:t>Dalším kulturním zážitkem bylo divadlo, také dárek narozeninové oslavy kamarádky. Velký úspěch měla možnost prohlédnout si rekvizity a loutky z blízka.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/>
              <a:t>Poslední říjnový den jsme oslavili v kostýmech Halloweena. Nechybělo dlabání dýní, vaření lektvaru a věštění z křišťálové koule.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00" name="Google Shape;10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301344">
            <a:off x="6124200" y="484666"/>
            <a:ext cx="2876775" cy="1325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923146">
            <a:off x="4623380" y="3868223"/>
            <a:ext cx="2588077" cy="122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85589">
            <a:off x="7119000" y="3621874"/>
            <a:ext cx="1866099" cy="139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519469">
            <a:off x="2835970" y="114027"/>
            <a:ext cx="2678284" cy="123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694151">
            <a:off x="6528625" y="2096401"/>
            <a:ext cx="1811253" cy="1358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200">
                <a:solidFill>
                  <a:srgbClr val="6AA84F"/>
                </a:solidFill>
              </a:rPr>
              <a:t>My a to, co roste.</a:t>
            </a:r>
            <a:endParaRPr sz="2200">
              <a:solidFill>
                <a:srgbClr val="6AA84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200"/>
              <a:t>Stromy (říše rostlin) – Listopad</a:t>
            </a:r>
            <a:endParaRPr sz="2400">
              <a:solidFill>
                <a:srgbClr val="6AA84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10" name="Google Shape;110;p7"/>
          <p:cNvSpPr txBox="1"/>
          <p:nvPr>
            <p:ph idx="1" type="body"/>
          </p:nvPr>
        </p:nvSpPr>
        <p:spPr>
          <a:xfrm>
            <a:off x="311700" y="1400075"/>
            <a:ext cx="5802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90"/>
              <a:t>Objevovali jsme říši rostlin a stromů.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90"/>
              <a:t>Velkým objevem byla fotosyntéza.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90"/>
              <a:t>Zkoumali jsme letokruhy, stavbu kůry a povídali si co lesu škodí a co prospívá.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90"/>
              <a:t>Děti bavilo objevovat vše, co se ze dřeva vyrábí a poznaly tak velký přínos lesa pro člověka. Velká zábava byla výroba papíru a s tím spojená recyklace.</a:t>
            </a:r>
            <a:endParaRPr sz="209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1090"/>
          </a:p>
        </p:txBody>
      </p:sp>
      <p:pic>
        <p:nvPicPr>
          <p:cNvPr id="111" name="Google Shape;11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30355">
            <a:off x="6113700" y="3813375"/>
            <a:ext cx="2657324" cy="122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09314">
            <a:off x="6229967" y="232025"/>
            <a:ext cx="2330834" cy="17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07573" y="2026750"/>
            <a:ext cx="1263425" cy="1684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200">
                <a:solidFill>
                  <a:srgbClr val="6AA84F"/>
                </a:solidFill>
              </a:rPr>
              <a:t>My a to, co roste.</a:t>
            </a:r>
            <a:endParaRPr sz="2200">
              <a:solidFill>
                <a:srgbClr val="6AA84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200"/>
              <a:t>Stromy (říše rostlin) – Listopad</a:t>
            </a:r>
            <a:endParaRPr sz="2400">
              <a:solidFill>
                <a:srgbClr val="6AA84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19" name="Google Shape;119;p8"/>
          <p:cNvSpPr txBox="1"/>
          <p:nvPr>
            <p:ph idx="1" type="body"/>
          </p:nvPr>
        </p:nvSpPr>
        <p:spPr>
          <a:xfrm>
            <a:off x="311700" y="1410300"/>
            <a:ext cx="5943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/>
              <a:t>Svatý Martin – zahradní slavnost – děti zahrály divadélko a připravily pro rodiče pohoštění. </a:t>
            </a:r>
            <a:endParaRPr/>
          </a:p>
          <a:p>
            <a:pPr indent="0" lvl="0" marL="0" rtl="0" algn="l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/>
              <a:t>Děti si užily své role</a:t>
            </a:r>
            <a:r>
              <a:rPr lang="cs"/>
              <a:t>😀</a:t>
            </a:r>
            <a:endParaRPr sz="2000"/>
          </a:p>
          <a:p>
            <a:pPr indent="0" lvl="0" marL="0" rtl="0" algn="l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/>
              <a:t>Ve cvičebně jsme si zatančili a zařádili s tatínkem Elišky.</a:t>
            </a:r>
            <a:endParaRPr sz="2000"/>
          </a:p>
          <a:p>
            <a:pPr indent="0" lvl="0" marL="0" rtl="0" algn="l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/>
              <a:t>V rámci projektu jsme si užili program Tajemství lesa.</a:t>
            </a:r>
            <a:endParaRPr sz="2000"/>
          </a:p>
          <a:p>
            <a:pPr indent="0" lvl="0" marL="0" rtl="0" algn="l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/>
              <a:t>Byla školka pro rodiče, kde průvodci rodičů byly jejich děti.</a:t>
            </a:r>
            <a:endParaRPr sz="20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20" name="Google Shape;12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726480">
            <a:off x="6119539" y="3543224"/>
            <a:ext cx="1949263" cy="146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965031">
            <a:off x="7015400" y="2599322"/>
            <a:ext cx="1949251" cy="897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438626">
            <a:off x="6043853" y="1431793"/>
            <a:ext cx="1057241" cy="1409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43000" y="1277788"/>
            <a:ext cx="1342876" cy="100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396202">
            <a:off x="4819605" y="133012"/>
            <a:ext cx="1594648" cy="119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658171">
            <a:off x="6815426" y="177256"/>
            <a:ext cx="1949248" cy="897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 sz="2200">
                <a:solidFill>
                  <a:srgbClr val="6AA84F"/>
                </a:solidFill>
              </a:rPr>
              <a:t>My a to, co roste.</a:t>
            </a:r>
            <a:endParaRPr sz="2200">
              <a:solidFill>
                <a:srgbClr val="6AA84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200"/>
              <a:t>Vánoce – Prosinec</a:t>
            </a:r>
            <a:endParaRPr sz="2200"/>
          </a:p>
        </p:txBody>
      </p:sp>
      <p:sp>
        <p:nvSpPr>
          <p:cNvPr id="131" name="Google Shape;131;p9"/>
          <p:cNvSpPr txBox="1"/>
          <p:nvPr>
            <p:ph idx="1" type="body"/>
          </p:nvPr>
        </p:nvSpPr>
        <p:spPr>
          <a:xfrm>
            <a:off x="311700" y="1568950"/>
            <a:ext cx="5655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61109"/>
              <a:buFont typeface="Arial"/>
              <a:buNone/>
            </a:pPr>
            <a:r>
              <a:rPr lang="cs"/>
              <a:t>Užívali jsme si adventní čas, povídali si o zvycích a dalších svátcích na který je prosinec bohatý.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61109"/>
              <a:buFont typeface="Arial"/>
              <a:buNone/>
            </a:pPr>
            <a:r>
              <a:rPr lang="cs"/>
              <a:t>Zdobili školku, pekli a vyráběli ozdoby na vánoční stromek.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61109"/>
              <a:buFont typeface="Arial"/>
              <a:buNone/>
            </a:pPr>
            <a:r>
              <a:rPr lang="cs"/>
              <a:t>Vytvářeli jsme vánoční pohlednice, které jsme odeslali svým blízkým.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61109"/>
              <a:buFont typeface="Arial"/>
              <a:buNone/>
            </a:pPr>
            <a:r>
              <a:rPr lang="cs"/>
              <a:t>Užili jsme si Mikuláše, zahráli divadélko.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61109"/>
              <a:buFont typeface="Arial"/>
              <a:buNone/>
            </a:pPr>
            <a:r>
              <a:rPr lang="cs"/>
              <a:t>Věnovali jsme se přípravě besídky, kdy jsme tvořili živý betlém.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61109"/>
              <a:buFont typeface="Arial"/>
              <a:buNone/>
            </a:pPr>
            <a:r>
              <a:rPr lang="cs"/>
              <a:t>Děti vánoci žily, chodili vánočně oblečeni, a nadšeně přijímali veškeré vánoční aktivity.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61109"/>
              <a:buFont typeface="Arial"/>
              <a:buNone/>
            </a:pPr>
            <a:r>
              <a:rPr lang="cs"/>
              <a:t>Zpívaly se koledy kdykoliv to bylo možné😀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117647"/>
              <a:buNone/>
            </a:pPr>
            <a:r>
              <a:t/>
            </a:r>
            <a:endParaRPr/>
          </a:p>
        </p:txBody>
      </p:sp>
      <p:pic>
        <p:nvPicPr>
          <p:cNvPr id="132" name="Google Shape;13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800517">
            <a:off x="6733775" y="1261174"/>
            <a:ext cx="2230123" cy="102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9"/>
          <p:cNvPicPr preferRelativeResize="0"/>
          <p:nvPr/>
        </p:nvPicPr>
        <p:blipFill rotWithShape="1">
          <a:blip r:embed="rId4">
            <a:alphaModFix/>
          </a:blip>
          <a:srcRect b="0" l="-15687" r="0" t="-15687"/>
          <a:stretch/>
        </p:blipFill>
        <p:spPr>
          <a:xfrm>
            <a:off x="4901457" y="3908158"/>
            <a:ext cx="1478328" cy="110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00100" y="3792462"/>
            <a:ext cx="2406976" cy="1108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476584">
            <a:off x="7888625" y="2385567"/>
            <a:ext cx="1007775" cy="134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817038">
            <a:off x="5748930" y="2478749"/>
            <a:ext cx="1459033" cy="109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599540">
            <a:off x="5340706" y="97041"/>
            <a:ext cx="1198586" cy="159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69954" y="83951"/>
            <a:ext cx="1882376" cy="86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951685" y="265875"/>
            <a:ext cx="2021192" cy="931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