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8" roundtripDataSignature="AMtx7mga7ehWv46TXsyLyiiD5343AHek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6508e63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f6508e63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3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Relationship Id="rId5" Type="http://schemas.openxmlformats.org/officeDocument/2006/relationships/image" Target="../media/image19.jpg"/><Relationship Id="rId6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7.jpg"/><Relationship Id="rId5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Relationship Id="rId4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35.jpg"/><Relationship Id="rId9" Type="http://schemas.openxmlformats.org/officeDocument/2006/relationships/image" Target="../media/image52.jpg"/><Relationship Id="rId5" Type="http://schemas.openxmlformats.org/officeDocument/2006/relationships/image" Target="../media/image51.jpg"/><Relationship Id="rId6" Type="http://schemas.openxmlformats.org/officeDocument/2006/relationships/image" Target="../media/image32.jpg"/><Relationship Id="rId7" Type="http://schemas.openxmlformats.org/officeDocument/2006/relationships/image" Target="../media/image40.jpg"/><Relationship Id="rId8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44.jpg"/><Relationship Id="rId5" Type="http://schemas.openxmlformats.org/officeDocument/2006/relationships/image" Target="../media/image41.jpg"/><Relationship Id="rId6" Type="http://schemas.openxmlformats.org/officeDocument/2006/relationships/image" Target="../media/image4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4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4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66.jpg"/><Relationship Id="rId6" Type="http://schemas.openxmlformats.org/officeDocument/2006/relationships/image" Target="../media/image6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jpg"/><Relationship Id="rId4" Type="http://schemas.openxmlformats.org/officeDocument/2006/relationships/image" Target="../media/image57.jpg"/><Relationship Id="rId5" Type="http://schemas.openxmlformats.org/officeDocument/2006/relationships/image" Target="../media/image5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jpg"/><Relationship Id="rId4" Type="http://schemas.openxmlformats.org/officeDocument/2006/relationships/image" Target="../media/image60.jpg"/><Relationship Id="rId5" Type="http://schemas.openxmlformats.org/officeDocument/2006/relationships/image" Target="../media/image5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jpg"/><Relationship Id="rId4" Type="http://schemas.openxmlformats.org/officeDocument/2006/relationships/image" Target="../media/image62.jpg"/><Relationship Id="rId5" Type="http://schemas.openxmlformats.org/officeDocument/2006/relationships/image" Target="../media/image7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jpg"/><Relationship Id="rId4" Type="http://schemas.openxmlformats.org/officeDocument/2006/relationships/image" Target="../media/image86.jpg"/><Relationship Id="rId5" Type="http://schemas.openxmlformats.org/officeDocument/2006/relationships/image" Target="../media/image6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9.jpg"/><Relationship Id="rId4" Type="http://schemas.openxmlformats.org/officeDocument/2006/relationships/image" Target="../media/image8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jpg"/><Relationship Id="rId4" Type="http://schemas.openxmlformats.org/officeDocument/2006/relationships/image" Target="../media/image64.jpg"/><Relationship Id="rId5" Type="http://schemas.openxmlformats.org/officeDocument/2006/relationships/image" Target="../media/image7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jpg"/><Relationship Id="rId4" Type="http://schemas.openxmlformats.org/officeDocument/2006/relationships/image" Target="../media/image7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jpg"/><Relationship Id="rId4" Type="http://schemas.openxmlformats.org/officeDocument/2006/relationships/image" Target="../media/image73.jpg"/><Relationship Id="rId11" Type="http://schemas.openxmlformats.org/officeDocument/2006/relationships/image" Target="../media/image83.jpg"/><Relationship Id="rId10" Type="http://schemas.openxmlformats.org/officeDocument/2006/relationships/image" Target="../media/image76.jpg"/><Relationship Id="rId9" Type="http://schemas.openxmlformats.org/officeDocument/2006/relationships/image" Target="../media/image85.jp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7" Type="http://schemas.openxmlformats.org/officeDocument/2006/relationships/image" Target="../media/image74.jpg"/><Relationship Id="rId8" Type="http://schemas.openxmlformats.org/officeDocument/2006/relationships/image" Target="../media/image84.jp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2.jpg"/><Relationship Id="rId10" Type="http://schemas.openxmlformats.org/officeDocument/2006/relationships/image" Target="../media/image91.jpg"/><Relationship Id="rId13" Type="http://schemas.openxmlformats.org/officeDocument/2006/relationships/image" Target="../media/image95.jpg"/><Relationship Id="rId1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1.jpg"/><Relationship Id="rId4" Type="http://schemas.openxmlformats.org/officeDocument/2006/relationships/image" Target="../media/image100.jpg"/><Relationship Id="rId9" Type="http://schemas.openxmlformats.org/officeDocument/2006/relationships/image" Target="../media/image87.jpg"/><Relationship Id="rId5" Type="http://schemas.openxmlformats.org/officeDocument/2006/relationships/image" Target="../media/image88.jpg"/><Relationship Id="rId6" Type="http://schemas.openxmlformats.org/officeDocument/2006/relationships/image" Target="../media/image80.jpg"/><Relationship Id="rId7" Type="http://schemas.openxmlformats.org/officeDocument/2006/relationships/image" Target="../media/image89.jpg"/><Relationship Id="rId8" Type="http://schemas.openxmlformats.org/officeDocument/2006/relationships/image" Target="../media/image94.jp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9.jpg"/><Relationship Id="rId11" Type="http://schemas.openxmlformats.org/officeDocument/2006/relationships/image" Target="../media/image96.jpg"/><Relationship Id="rId22" Type="http://schemas.openxmlformats.org/officeDocument/2006/relationships/image" Target="../media/image123.jpg"/><Relationship Id="rId10" Type="http://schemas.openxmlformats.org/officeDocument/2006/relationships/image" Target="../media/image108.jpg"/><Relationship Id="rId21" Type="http://schemas.openxmlformats.org/officeDocument/2006/relationships/image" Target="../media/image115.jpg"/><Relationship Id="rId13" Type="http://schemas.openxmlformats.org/officeDocument/2006/relationships/image" Target="../media/image107.jpg"/><Relationship Id="rId1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1.jpg"/><Relationship Id="rId4" Type="http://schemas.openxmlformats.org/officeDocument/2006/relationships/image" Target="../media/image93.jpg"/><Relationship Id="rId9" Type="http://schemas.openxmlformats.org/officeDocument/2006/relationships/image" Target="../media/image97.jpg"/><Relationship Id="rId15" Type="http://schemas.openxmlformats.org/officeDocument/2006/relationships/image" Target="../media/image106.jpg"/><Relationship Id="rId14" Type="http://schemas.openxmlformats.org/officeDocument/2006/relationships/image" Target="../media/image99.jpg"/><Relationship Id="rId17" Type="http://schemas.openxmlformats.org/officeDocument/2006/relationships/image" Target="../media/image103.jpg"/><Relationship Id="rId16" Type="http://schemas.openxmlformats.org/officeDocument/2006/relationships/image" Target="../media/image98.jpg"/><Relationship Id="rId5" Type="http://schemas.openxmlformats.org/officeDocument/2006/relationships/image" Target="../media/image105.jpg"/><Relationship Id="rId19" Type="http://schemas.openxmlformats.org/officeDocument/2006/relationships/image" Target="../media/image112.jpg"/><Relationship Id="rId6" Type="http://schemas.openxmlformats.org/officeDocument/2006/relationships/image" Target="../media/image102.jpg"/><Relationship Id="rId18" Type="http://schemas.openxmlformats.org/officeDocument/2006/relationships/image" Target="../media/image113.jpg"/><Relationship Id="rId7" Type="http://schemas.openxmlformats.org/officeDocument/2006/relationships/image" Target="../media/image104.jpg"/><Relationship Id="rId8" Type="http://schemas.openxmlformats.org/officeDocument/2006/relationships/image" Target="../media/image116.jp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5.jpg"/><Relationship Id="rId10" Type="http://schemas.openxmlformats.org/officeDocument/2006/relationships/image" Target="../media/image128.jpg"/><Relationship Id="rId13" Type="http://schemas.openxmlformats.org/officeDocument/2006/relationships/image" Target="../media/image135.jpg"/><Relationship Id="rId1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3.jpg"/><Relationship Id="rId4" Type="http://schemas.openxmlformats.org/officeDocument/2006/relationships/image" Target="../media/image134.jpg"/><Relationship Id="rId9" Type="http://schemas.openxmlformats.org/officeDocument/2006/relationships/image" Target="../media/image114.jpg"/><Relationship Id="rId5" Type="http://schemas.openxmlformats.org/officeDocument/2006/relationships/image" Target="../media/image111.jpg"/><Relationship Id="rId6" Type="http://schemas.openxmlformats.org/officeDocument/2006/relationships/image" Target="../media/image122.jpg"/><Relationship Id="rId7" Type="http://schemas.openxmlformats.org/officeDocument/2006/relationships/image" Target="../media/image117.jpg"/><Relationship Id="rId8" Type="http://schemas.openxmlformats.org/officeDocument/2006/relationships/image" Target="../media/image1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4.jpg"/><Relationship Id="rId5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4.jpg"/><Relationship Id="rId4" Type="http://schemas.openxmlformats.org/officeDocument/2006/relationships/image" Target="../media/image118.jpg"/><Relationship Id="rId9" Type="http://schemas.openxmlformats.org/officeDocument/2006/relationships/image" Target="../media/image131.jpg"/><Relationship Id="rId5" Type="http://schemas.openxmlformats.org/officeDocument/2006/relationships/image" Target="../media/image121.jpg"/><Relationship Id="rId6" Type="http://schemas.openxmlformats.org/officeDocument/2006/relationships/image" Target="../media/image130.jpg"/><Relationship Id="rId7" Type="http://schemas.openxmlformats.org/officeDocument/2006/relationships/image" Target="../media/image132.jpg"/><Relationship Id="rId8" Type="http://schemas.openxmlformats.org/officeDocument/2006/relationships/image" Target="../media/image1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9.jpg"/><Relationship Id="rId4" Type="http://schemas.openxmlformats.org/officeDocument/2006/relationships/image" Target="../media/image1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5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21.jp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1.jp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2.jpg"/><Relationship Id="rId5" Type="http://schemas.openxmlformats.org/officeDocument/2006/relationships/image" Target="../media/image110.jpg"/><Relationship Id="rId6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cs">
                <a:solidFill>
                  <a:srgbClr val="38761D"/>
                </a:solidFill>
              </a:rPr>
              <a:t>ŽIVOT</a:t>
            </a:r>
            <a:r>
              <a:rPr lang="cs"/>
              <a:t> </a:t>
            </a:r>
            <a:r>
              <a:rPr lang="cs">
                <a:solidFill>
                  <a:srgbClr val="38761D"/>
                </a:solidFill>
              </a:rPr>
              <a:t>ve školce 2023/24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692" y="2688873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/>
              <a:t>Tým Vyšehrádku</a:t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60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0914" y="3541750"/>
            <a:ext cx="999336" cy="147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2719" y="3251245"/>
            <a:ext cx="2618545" cy="1770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Matematika</a:t>
            </a:r>
            <a:br>
              <a:rPr b="1" lang="c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Matematika je všude okolo nás – Leden</a:t>
            </a:r>
            <a:br>
              <a:rPr lang="cs" sz="18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40" name="Google Shape;140;p7"/>
          <p:cNvSpPr txBox="1"/>
          <p:nvPr>
            <p:ph idx="1" type="body"/>
          </p:nvPr>
        </p:nvSpPr>
        <p:spPr>
          <a:xfrm>
            <a:off x="311700" y="1400075"/>
            <a:ext cx="5802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Na začátku nového roku jsme si ve školce povídali o našich zážitcích z vánočních prázdnin.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Oslavili jsme Tři krále, hráli divadlo a venku si užívali zimní radovánky.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Kamarádi si také přinesly své vánoční dárky, které prezentovaly ostatním, a společně jsme tvořili galerie těchto dárků.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lednu kamarádi objevovaly matematiku skrze rozmanité zážitky. Kamarádi sčítali, odčítali a pracovali i se zlomky a to vše pomocí perel, tyčí, tvarů, což jim pomáhalo přirozeně pochopit čísla a jejich vztahy.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1090"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3700" y="589598"/>
            <a:ext cx="2152650" cy="99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2700" y="1764506"/>
            <a:ext cx="2152650" cy="161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49" y="3462337"/>
            <a:ext cx="1971676" cy="1478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/>
          <p:nvPr>
            <p:ph idx="1" type="body"/>
          </p:nvPr>
        </p:nvSpPr>
        <p:spPr>
          <a:xfrm>
            <a:off x="311700" y="1410300"/>
            <a:ext cx="557544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únoru jsme se zaměřili na geometrii.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Kamarádi tvořili obrazy z geometrických tvarů a objevovali, jak je geometrie přítomná ve světě kolem nás.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Učili se rozpoznávat a kombinovat různé tvary, ať už při stavbě těles, nebo v uměleckém tvoření. 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49" name="Google Shape;149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358"/>
              <a:buNone/>
            </a:pPr>
            <a:r>
              <a:rPr b="1" lang="cs" sz="31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Matematika </a:t>
            </a:r>
            <a:br>
              <a:rPr b="1" lang="cs" sz="31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7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Geometrie v obrazech a výtvarně – Únor </a:t>
            </a:r>
            <a:br>
              <a:rPr lang="cs" sz="1800">
                <a:latin typeface="Arial"/>
                <a:ea typeface="Arial"/>
                <a:cs typeface="Arial"/>
                <a:sym typeface="Arial"/>
              </a:rPr>
            </a:br>
            <a:br>
              <a:rPr lang="cs" sz="18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3675" y="599650"/>
            <a:ext cx="1744452" cy="130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7168" y="2315224"/>
            <a:ext cx="1204913" cy="16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4700" y="3464574"/>
            <a:ext cx="1204913" cy="160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84930" y="1983000"/>
            <a:ext cx="1744453" cy="1308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Karneval - únor</a:t>
            </a:r>
            <a:endParaRPr/>
          </a:p>
        </p:txBody>
      </p:sp>
      <p:sp>
        <p:nvSpPr>
          <p:cNvPr id="159" name="Google Shape;159;p39"/>
          <p:cNvSpPr txBox="1"/>
          <p:nvPr>
            <p:ph idx="1" type="body"/>
          </p:nvPr>
        </p:nvSpPr>
        <p:spPr>
          <a:xfrm>
            <a:off x="288066" y="1130998"/>
            <a:ext cx="4767196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únoru jsme oslavili karneval, který byl velkým hitem.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Karnevalový den se nesl se ve víru tance, oslavy a legrace.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Téma karnevalu bylo „Má oblíbená pohádková bytost“.</a:t>
            </a:r>
            <a:r>
              <a:rPr lang="cs" sz="18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Také jsme se se dozvěděli něco zajímavého o každé z našich masek</a:t>
            </a: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😀</a:t>
            </a: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0" name="Google Shape;1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0287" y="3694255"/>
            <a:ext cx="2176516" cy="123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4531" y="2125320"/>
            <a:ext cx="2384561" cy="142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7434" y="303846"/>
            <a:ext cx="3613537" cy="1680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191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Jazyková výchova</a:t>
            </a:r>
            <a:br>
              <a:rPr lang="cs" sz="2400"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Jazyk a jeho podoby – Březen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9"/>
          <p:cNvSpPr txBox="1"/>
          <p:nvPr>
            <p:ph idx="1" type="body"/>
          </p:nvPr>
        </p:nvSpPr>
        <p:spPr>
          <a:xfrm>
            <a:off x="311700" y="1568950"/>
            <a:ext cx="5655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118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březnu jsme se soustředili na téma Jazyk a jeho podoby. Kamarádi měli možnost prozkoumat, jak jazyk vznikl a jak se vyvíjel.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2118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Objevili, že jazyk je výsledkem dohody mezi lidmi.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SzPts val="2118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Seznámili se s příběhem vzniku písma a velký zájem byl o různé způsoby vyjadřování svých myšlenek a nápadů</a:t>
            </a: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😀</a:t>
            </a:r>
            <a:endParaRPr/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7524" y="488351"/>
            <a:ext cx="1647825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7300" y="2788250"/>
            <a:ext cx="1647825" cy="2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Březen – Velikonoce a velikonoční dílny s rodiči </a:t>
            </a:r>
            <a:endParaRPr/>
          </a:p>
        </p:txBody>
      </p:sp>
      <p:sp>
        <p:nvSpPr>
          <p:cNvPr id="176" name="Google Shape;176;p40"/>
          <p:cNvSpPr txBox="1"/>
          <p:nvPr>
            <p:ph idx="1" type="body"/>
          </p:nvPr>
        </p:nvSpPr>
        <p:spPr>
          <a:xfrm>
            <a:off x="311700" y="1152475"/>
            <a:ext cx="470797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12852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Naplno jsme se věnovali přípravám na Velikonoce. Každý den jsme se oblékali do barev velikonočních dní.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12852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Barvili jsem výdutky pomocí různých technik. 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12852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Sázeli jsme semínka plodin, které jsem zasadili do truhlíků na zahradě a které se kamarádi vydali koupit do zahradnictví v Cholupicích. 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12852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Proběhly velikonoční dílny pro rodiče s dětmi.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12852"/>
              <a:buNone/>
            </a:pPr>
            <a:r>
              <a:rPr lang="cs" sz="2900">
                <a:latin typeface="Calibri"/>
                <a:ea typeface="Calibri"/>
                <a:cs typeface="Calibri"/>
                <a:sym typeface="Calibri"/>
              </a:rPr>
              <a:t>Tvořili jsme, pekli koláčky, barvili vajíčka a pletli pomlázky.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81818"/>
              <a:buNone/>
            </a:pPr>
            <a:br>
              <a:rPr lang="cs"/>
            </a:b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81818"/>
              <a:buNone/>
            </a:pPr>
            <a:r>
              <a:t/>
            </a:r>
            <a:endParaRPr/>
          </a:p>
        </p:txBody>
      </p:sp>
      <p:pic>
        <p:nvPicPr>
          <p:cNvPr id="177" name="Google Shape;17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792" y="2361786"/>
            <a:ext cx="1927555" cy="105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4258" y="2361785"/>
            <a:ext cx="2033467" cy="105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7337" y="1004304"/>
            <a:ext cx="2088692" cy="118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1139" y="1004304"/>
            <a:ext cx="2000208" cy="109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36029" y="3525888"/>
            <a:ext cx="2032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8287" y="3525888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07092" y="3700167"/>
            <a:ext cx="2721195" cy="1254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4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Jazyková výchova</a:t>
            </a:r>
            <a:endParaRPr sz="24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Kniha – Duben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0"/>
          <p:cNvSpPr txBox="1"/>
          <p:nvPr>
            <p:ph idx="1" type="body"/>
          </p:nvPr>
        </p:nvSpPr>
        <p:spPr>
          <a:xfrm>
            <a:off x="311700" y="1282075"/>
            <a:ext cx="5059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V dubnu jsme přešli k tématu Kniha.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S kamarády jsme si povídali o historii knih, jejich významu a různých formách, jakými je možné je prozkoumávat – ať už čtením, poslechem, nebo psaním.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Kamarádi se zapojili do výroby vlastních knih, zkoumali, jaké části kniha obsahuje, a objevovali, jak se knihy vytvářejí.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Navštívili jsme Břežanskou knihovnu, kde se kamarádi seznámili s organizací půjčování knih a vybrali knihy ke čtení ve školce.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Konec dubna jsem oslavili Den Čarodějnic a uvařili si začarovaný lektvar, od kterého jsme si slibovali zdraví, lásku, ale také umět třeba létat!</a:t>
            </a:r>
            <a:r>
              <a:rPr b="0" i="0" lang="cs" sz="16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😀</a:t>
            </a:r>
            <a:r>
              <a:rPr lang="cs" sz="16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  <p:pic>
        <p:nvPicPr>
          <p:cNvPr id="190" name="Google Shape;1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656639"/>
            <a:ext cx="2129418" cy="98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5850" y="2921100"/>
            <a:ext cx="1911800" cy="14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3350" y="1638299"/>
            <a:ext cx="2400300" cy="110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7600" y="3547725"/>
            <a:ext cx="1911800" cy="14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Kosmická výchova </a:t>
            </a:r>
            <a:br>
              <a:rPr lang="cs" sz="2400"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Vesmír – květen</a:t>
            </a:r>
            <a:endParaRPr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 txBox="1"/>
          <p:nvPr>
            <p:ph idx="1" type="body"/>
          </p:nvPr>
        </p:nvSpPr>
        <p:spPr>
          <a:xfrm>
            <a:off x="311700" y="1456350"/>
            <a:ext cx="5768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 květnu jsme se ponořili do fascinujícího světa vesmíru. Naše kosmické dobrodružství začalo objevováním Velkého třesku, vytvářením vesmírných příběhů a hravými aktivitami, které nás přenesly od vzniku mlhovin až po vznik galaxií a sluneční soustavy.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SzPts val="770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Kamarádi</a:t>
            </a: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se aktivně zapojovali do tvorby a poznávání, prozkoumávali vesmír a planety skrze hry, pohyb a pokusy.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260"/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044" y="598850"/>
            <a:ext cx="1639531" cy="199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800" y="2627925"/>
            <a:ext cx="251460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Květen – přespávání ve školce</a:t>
            </a:r>
            <a:endParaRPr/>
          </a:p>
        </p:txBody>
      </p:sp>
      <p:sp>
        <p:nvSpPr>
          <p:cNvPr id="207" name="Google Shape;207;p41"/>
          <p:cNvSpPr txBox="1"/>
          <p:nvPr>
            <p:ph idx="1" type="body"/>
          </p:nvPr>
        </p:nvSpPr>
        <p:spPr>
          <a:xfrm>
            <a:off x="311699" y="1152475"/>
            <a:ext cx="47651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 květnu jsme zažili úžasné přespávání! Každý kamarád si přinesl svého plyšového kamaráda, s podmínkou, že ho musí sám unést– a tak se nám tu sešla celá armáda velkých plyšových kamarádů😃.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Večer jsme se vydali na napínavou výpravu s hledáním pokladu.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Přespávání bylo spojené s oslavou Dne knihy, takže si každý přinesl svou oblíbenou knížku. Z každé z nich jsme si přečetli kousek a společně jsme se ponořili do kouzelného světa příběhů.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Ráno jsme si pochutnali na dobrotách, které pro nás připravili rodiče.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cs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Byla to zábava plná dobrodružství a smíchu!</a:t>
            </a:r>
            <a:endParaRPr/>
          </a:p>
        </p:txBody>
      </p:sp>
      <p:pic>
        <p:nvPicPr>
          <p:cNvPr id="208" name="Google Shape;2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824" y="361900"/>
            <a:ext cx="2570764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53275" y="1561409"/>
            <a:ext cx="1555200" cy="207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9225" y="3662209"/>
            <a:ext cx="3323141" cy="1267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Kosmická výchova </a:t>
            </a:r>
            <a:b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Vznik a vývoj naší planety Země – červen</a:t>
            </a:r>
            <a:br>
              <a:rPr lang="cs" sz="2400">
                <a:latin typeface="Arial"/>
                <a:ea typeface="Arial"/>
                <a:cs typeface="Arial"/>
                <a:sym typeface="Arial"/>
              </a:rPr>
            </a:br>
            <a:endParaRPr sz="3600"/>
          </a:p>
        </p:txBody>
      </p:sp>
      <p:sp>
        <p:nvSpPr>
          <p:cNvPr id="216" name="Google Shape;216;p12"/>
          <p:cNvSpPr txBox="1"/>
          <p:nvPr>
            <p:ph idx="1" type="body"/>
          </p:nvPr>
        </p:nvSpPr>
        <p:spPr>
          <a:xfrm>
            <a:off x="311700" y="1461875"/>
            <a:ext cx="5298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 červnu jsme se soustředili na vznik a vývoj naší planety Země. Prozkoumali jsme její dávnou historii, od sopečné činnosti přes koloběh vody až po dinosaury a vznik prvních lidí.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Aktivity probíhaly nejen v prostorách školky, ale také v okolní přírodě, jako jsou modřanská rokle a zahrada školky.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Kamarádi se seznámili s geologickými obdobími a vývojem života na Zemi prostřednictvím her a zajímavých pokusů.</a:t>
            </a:r>
            <a:endParaRPr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395"/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0300" y="685775"/>
            <a:ext cx="1429340" cy="17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0858" y="1368794"/>
            <a:ext cx="1948319" cy="146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6969" y="2707750"/>
            <a:ext cx="1405332" cy="1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7738" y="2933700"/>
            <a:ext cx="1574561" cy="2099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Červen – předškolácké výlety</a:t>
            </a:r>
            <a:endParaRPr sz="2400"/>
          </a:p>
        </p:txBody>
      </p:sp>
      <p:sp>
        <p:nvSpPr>
          <p:cNvPr id="226" name="Google Shape;226;p14"/>
          <p:cNvSpPr txBox="1"/>
          <p:nvPr>
            <p:ph idx="1" type="body"/>
          </p:nvPr>
        </p:nvSpPr>
        <p:spPr>
          <a:xfrm>
            <a:off x="311700" y="1423175"/>
            <a:ext cx="46889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0671"/>
              <a:buNone/>
            </a:pPr>
            <a:r>
              <a:rPr lang="cs" sz="29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První výlet předškoláků se uskutečnil v Modřanské rokli a jejím okolí, kde se kamarádi vydali na fascinující cestu etapami vývoje Země. Procházka byla plná objevů a zajímavých informací o tom, jak se naše planeta měnila a vyvíjela.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0671"/>
              <a:buNone/>
            </a:pPr>
            <a:r>
              <a:t/>
            </a:r>
            <a:endParaRPr sz="29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0671"/>
              <a:buNone/>
            </a:pPr>
            <a:r>
              <a:rPr lang="cs" sz="29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Druhý výlet vedl po stopách Keltů. V informačním centru v Břežanech byl pro kamarády připraven poutavý 3D film o Keltech, kteří v minulosti žili v okolí Břežan, kde se nachází i keltské oppidum. Po zhlédnutí filmu jsme si prohlédli výstavu, která nám přiblížila život Keltů, včetně rybolovu, staveb, zemědělství, lovu a včelařství. Vyzkoušeli jsme si otevírání dveří s keltským zámkem a měli jsme možnost zastřílet si z luku. Oba dny byly završeny obědem v restauraci, který zakončila sladká zmrzlinová tečka🍦.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210526"/>
              <a:buNone/>
            </a:pPr>
            <a:r>
              <a:t/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SzPct val="210526"/>
              <a:buNone/>
            </a:pPr>
            <a:r>
              <a:t/>
            </a:r>
            <a:endParaRPr/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8086" y="1011142"/>
            <a:ext cx="2175801" cy="13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0649" y="3476195"/>
            <a:ext cx="2180399" cy="14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3887" y="1954796"/>
            <a:ext cx="2052652" cy="152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cs" sz="1400">
                <a:solidFill>
                  <a:srgbClr val="38761D"/>
                </a:solidFill>
              </a:rPr>
              <a:t>OBSAH</a:t>
            </a:r>
            <a:endParaRPr sz="1400">
              <a:solidFill>
                <a:srgbClr val="38761D"/>
              </a:solidFill>
            </a:endParaRPr>
          </a:p>
        </p:txBody>
      </p:sp>
      <p:sp>
        <p:nvSpPr>
          <p:cNvPr id="64" name="Google Shape;64;p2"/>
          <p:cNvSpPr txBox="1"/>
          <p:nvPr>
            <p:ph idx="1" type="body"/>
          </p:nvPr>
        </p:nvSpPr>
        <p:spPr>
          <a:xfrm>
            <a:off x="189702" y="731375"/>
            <a:ext cx="5369433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1. </a:t>
            </a:r>
            <a:r>
              <a:rPr b="1" lang="c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Praktický život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Vítáme Vás ve školce, kamarádi – Září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Začínáme i pokračujeme s praktickým životem – Září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Doprava a její pravidla – Říjen 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s" sz="1100">
                <a:solidFill>
                  <a:srgbClr val="E1092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cs" sz="2400">
                <a:solidFill>
                  <a:srgbClr val="4F81B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/>
          </a:p>
        </p:txBody>
      </p:sp>
      <p:sp>
        <p:nvSpPr>
          <p:cNvPr id="65" name="Google Shape;65;p2"/>
          <p:cNvSpPr txBox="1"/>
          <p:nvPr/>
        </p:nvSpPr>
        <p:spPr>
          <a:xfrm>
            <a:off x="418936" y="2459066"/>
            <a:ext cx="4165493" cy="18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2. Smyslová výchova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7051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Naše smysly nám dávají smysl – Listopad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7051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Hudba, tanec a divadlo – Prosinec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406507" y="3767275"/>
            <a:ext cx="45675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3.  Matematika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Matematika je všude okolo nás – Leden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Geometrie v obrazech a výtvarně – Únor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55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5433182" y="566123"/>
            <a:ext cx="3399117" cy="10064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191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4. Jazyková výchova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    Jazyk a jeho podoby – Březen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    Kniha – Duben </a:t>
            </a:r>
            <a:endParaRPr/>
          </a:p>
        </p:txBody>
      </p:sp>
      <p:sp>
        <p:nvSpPr>
          <p:cNvPr id="68" name="Google Shape;68;p2"/>
          <p:cNvSpPr txBox="1"/>
          <p:nvPr/>
        </p:nvSpPr>
        <p:spPr>
          <a:xfrm>
            <a:off x="5433183" y="1858902"/>
            <a:ext cx="36679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5. Kosmická výchova </a:t>
            </a:r>
            <a:endParaRPr/>
          </a:p>
          <a:p>
            <a:pPr indent="0" lvl="0" marL="2705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Vesmír – květen </a:t>
            </a:r>
            <a:endParaRPr/>
          </a:p>
          <a:p>
            <a:pPr indent="0" lvl="0" marL="2705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Vznik a vývoj naší planety Země – červen</a:t>
            </a:r>
            <a:endParaRPr/>
          </a:p>
        </p:txBody>
      </p:sp>
      <p:sp>
        <p:nvSpPr>
          <p:cNvPr id="69" name="Google Shape;69;p2"/>
          <p:cNvSpPr txBox="1"/>
          <p:nvPr/>
        </p:nvSpPr>
        <p:spPr>
          <a:xfrm>
            <a:off x="5348434" y="3173449"/>
            <a:ext cx="3795566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6.   Letní školka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  Putování po kontinentech Afrika,                        Amerika, Antarktida+  Arktida,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s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     Asie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A DALŠÍ………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cs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Červen – zahradní piknik</a:t>
            </a:r>
            <a:endParaRPr/>
          </a:p>
        </p:txBody>
      </p:sp>
      <p:sp>
        <p:nvSpPr>
          <p:cNvPr id="235" name="Google Shape;235;p42"/>
          <p:cNvSpPr txBox="1"/>
          <p:nvPr>
            <p:ph idx="1" type="body"/>
          </p:nvPr>
        </p:nvSpPr>
        <p:spPr>
          <a:xfrm>
            <a:off x="311700" y="1152475"/>
            <a:ext cx="345067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Na závěr školního roku jsme se společně sešli na zahradní slavnosti, na které jsme ochutnali skvělé dobroty, které připravili kamarádi a přinesli rodiče. Rodičům děkujeme, bylo to milé rozloučení před prázdninami. </a:t>
            </a:r>
            <a:endParaRPr sz="18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6" name="Google Shape;23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325" y="612725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7212" y="2428924"/>
            <a:ext cx="1702163" cy="226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5471" y="1828800"/>
            <a:ext cx="1953558" cy="242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Letní školka</a:t>
            </a:r>
            <a:b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Putování po kontinentech  - Afrika</a:t>
            </a:r>
            <a:b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220"/>
          </a:p>
        </p:txBody>
      </p:sp>
      <p:sp>
        <p:nvSpPr>
          <p:cNvPr id="244" name="Google Shape;244;p15"/>
          <p:cNvSpPr txBox="1"/>
          <p:nvPr>
            <p:ph idx="1" type="body"/>
          </p:nvPr>
        </p:nvSpPr>
        <p:spPr>
          <a:xfrm>
            <a:off x="311700" y="1231050"/>
            <a:ext cx="6057927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Afrika nás přivítala horkými rytmy a pestrými barvami.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Tvořili jsme masky afrických zvířat, tančili na africké rytmy a objevovali různé typy afrických prostředí – od savan po tropické lesy.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Užili jsme si africkou slavnost s exotickým ovocem, tancem a hrou na bubny.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Na konci týdne jsme se dozvěděli přímo od maminky Daníka, která cestovala po Africe, zajímavosti o africké přírodě, zvířatech a obyvatelích.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8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8825" y="496050"/>
            <a:ext cx="2133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3289" y="3616978"/>
            <a:ext cx="1895475" cy="142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5624" y="2147275"/>
            <a:ext cx="1882406" cy="1418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Letní školka</a:t>
            </a:r>
            <a:b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Putování po kontinentech - Amerika</a:t>
            </a:r>
            <a:endParaRPr sz="2400"/>
          </a:p>
        </p:txBody>
      </p:sp>
      <p:sp>
        <p:nvSpPr>
          <p:cNvPr id="253" name="Google Shape;253;p16"/>
          <p:cNvSpPr txBox="1"/>
          <p:nvPr>
            <p:ph idx="1" type="body"/>
          </p:nvPr>
        </p:nvSpPr>
        <p:spPr>
          <a:xfrm>
            <a:off x="311700" y="1537500"/>
            <a:ext cx="4395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Amerika nás zavedla od sochy Svobody po indiánské tradice.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Seznámili jsme se s původními obyvateli, tančili indiánské tance, a dokonce jsme zažili havajské rytmy.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Užívali jsme si americkou kulturu a tradice, včetně hry na indiánské nástroje a ochutnávání tradičního jídla.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SzPts val="275"/>
              <a:buNone/>
            </a:pPr>
            <a:r>
              <a:t/>
            </a:r>
            <a:endParaRPr sz="450"/>
          </a:p>
        </p:txBody>
      </p:sp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0650" y="424775"/>
            <a:ext cx="19812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3533" y="1967028"/>
            <a:ext cx="2596634" cy="120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5119852" y="3089827"/>
            <a:ext cx="1816123" cy="207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Letní školka</a:t>
            </a:r>
            <a:b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Putování po kontinentech - Antarktida+  Arktida</a:t>
            </a:r>
            <a:endParaRPr b="1" sz="24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 txBox="1"/>
          <p:nvPr>
            <p:ph idx="1" type="body"/>
          </p:nvPr>
        </p:nvSpPr>
        <p:spPr>
          <a:xfrm>
            <a:off x="311700" y="1537475"/>
            <a:ext cx="573580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46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Antarktida a Arktida nám přinesly chladné, ale fascinující zážitky.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46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Antarktidě jsme se věnovali životu tučňáků a pokusům s ledovci, zatímco v Arktidě jsme objevovali život v ledovém prostředí a kulturu Inuitů.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46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Zkoumali jsme, proč ledovce plavou a jak přežívají zvířata v arktických podmínkách, a užívali si hry s ledem a sněhem.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946"/>
              <a:buNone/>
            </a:pPr>
            <a:r>
              <a:t/>
            </a:r>
            <a:endParaRPr/>
          </a:p>
        </p:txBody>
      </p:sp>
      <p:pic>
        <p:nvPicPr>
          <p:cNvPr id="263" name="Google Shape;26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4600" y="1209675"/>
            <a:ext cx="2295525" cy="172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375" y="3123269"/>
            <a:ext cx="2190750" cy="164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Letní školka</a:t>
            </a:r>
            <a:br>
              <a:rPr b="1" lang="cs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Putování po kontinentech - Asie</a:t>
            </a:r>
            <a:endParaRPr sz="2220"/>
          </a:p>
        </p:txBody>
      </p:sp>
      <p:sp>
        <p:nvSpPr>
          <p:cNvPr id="270" name="Google Shape;270;p18"/>
          <p:cNvSpPr txBox="1"/>
          <p:nvPr>
            <p:ph idx="1" type="body"/>
          </p:nvPr>
        </p:nvSpPr>
        <p:spPr>
          <a:xfrm>
            <a:off x="311700" y="1478250"/>
            <a:ext cx="393645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60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Asie uzavřela naše putování po kontinentech.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Ráno nás přivítala vůně vonných tyčinek a socha Buddhy.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Prozkoumali jsme Čínu, Japonsko a Indii, vyráběli čínské draky, trénovali sushi s hůlkami a vyzkoušeli jógové pozice. 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Nakonec jsme si užili asijskou hostinu s sushi a čínskými závitky.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8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89"/>
          </a:p>
        </p:txBody>
      </p:sp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9" y="579724"/>
            <a:ext cx="1463135" cy="195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983" y="1383774"/>
            <a:ext cx="2396068" cy="179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700" y="3323025"/>
            <a:ext cx="2249500" cy="16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500">
                <a:solidFill>
                  <a:srgbClr val="A800FF"/>
                </a:solidFill>
              </a:rPr>
              <a:t>Školka pro rodiče</a:t>
            </a:r>
            <a:endParaRPr/>
          </a:p>
        </p:txBody>
      </p:sp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311700" y="1152475"/>
            <a:ext cx="413647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 říjnu a v lednu Vyšehrádek přivítal rodiče ve Školce pro rodiče, kde se kamarádi stali průvodci rodičů a rodiče dětmi</a:t>
            </a: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😀.</a:t>
            </a:r>
            <a:endParaRPr b="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8175" y="1017725"/>
            <a:ext cx="2228850" cy="167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827" y="3040247"/>
            <a:ext cx="2930104" cy="1350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A800FF"/>
                </a:solidFill>
              </a:rPr>
              <a:t>Kroužky</a:t>
            </a:r>
            <a:endParaRPr>
              <a:solidFill>
                <a:srgbClr val="A800FF"/>
              </a:solidFill>
            </a:endParaRPr>
          </a:p>
        </p:txBody>
      </p:sp>
      <p:sp>
        <p:nvSpPr>
          <p:cNvPr id="287" name="Google Shape;287;p20"/>
          <p:cNvSpPr txBox="1"/>
          <p:nvPr>
            <p:ph idx="1" type="body"/>
          </p:nvPr>
        </p:nvSpPr>
        <p:spPr>
          <a:xfrm>
            <a:off x="311700" y="1152475"/>
            <a:ext cx="8232225" cy="6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>
                <a:solidFill>
                  <a:srgbClr val="9900FF"/>
                </a:solidFill>
              </a:rPr>
              <a:t>V průběhu celého roku si děti užívaly kroužky: jógu, angličtiny, vaření, flétny, dramaťáček, tvoření, pokusy, hudebně pohybový, pohyb ve cvičebně.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88" name="Google Shape;28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2182" y="2075654"/>
            <a:ext cx="2505839" cy="115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9458" y="1919333"/>
            <a:ext cx="2650991" cy="135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1887" y="1714841"/>
            <a:ext cx="1262063" cy="16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5308" y="3397592"/>
            <a:ext cx="2039645" cy="145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8705" y="3419582"/>
            <a:ext cx="1883179" cy="141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09208" y="3500175"/>
            <a:ext cx="1883179" cy="141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74953" y="3306388"/>
            <a:ext cx="968335" cy="16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2375" y="2075654"/>
            <a:ext cx="2098311" cy="115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5162" y="3439573"/>
            <a:ext cx="1960583" cy="110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500">
                <a:solidFill>
                  <a:srgbClr val="A800FF"/>
                </a:solidFill>
              </a:rPr>
              <a:t>Zahrada a výpravy do Modřanské rokle</a:t>
            </a:r>
            <a:endParaRPr/>
          </a:p>
        </p:txBody>
      </p:sp>
      <p:sp>
        <p:nvSpPr>
          <p:cNvPr id="302" name="Google Shape;30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9900FF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2000">
                <a:solidFill>
                  <a:srgbClr val="A800FF"/>
                </a:solidFill>
              </a:rPr>
              <a:t>A v létě bazén</a:t>
            </a:r>
            <a:r>
              <a:rPr lang="cs">
                <a:solidFill>
                  <a:srgbClr val="9900FF"/>
                </a:solidFill>
              </a:rPr>
              <a:t>😃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03" name="Google Shape;30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250" y="1152475"/>
            <a:ext cx="163830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5091" y="1085799"/>
            <a:ext cx="1021556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4680" y="1034474"/>
            <a:ext cx="163830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69428" y="2151537"/>
            <a:ext cx="1685999" cy="126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5955" y="996394"/>
            <a:ext cx="1638300" cy="122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57787" y="2187415"/>
            <a:ext cx="1193006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23489" y="2187415"/>
            <a:ext cx="1214438" cy="16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03010" y="1970078"/>
            <a:ext cx="1304925" cy="163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3970" y="1295761"/>
            <a:ext cx="1536150" cy="115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53248" y="3513971"/>
            <a:ext cx="1819216" cy="136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788021" y="3806666"/>
            <a:ext cx="2496255" cy="1228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s" sz="2500">
                <a:solidFill>
                  <a:srgbClr val="A800FF"/>
                </a:solidFill>
              </a:rPr>
              <a:t>Celý rok jsme si užívali narozeninových oslav</a:t>
            </a:r>
            <a:endParaRPr/>
          </a:p>
        </p:txBody>
      </p:sp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4948" y="1060587"/>
            <a:ext cx="1354477" cy="168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28" y="2276893"/>
            <a:ext cx="1308726" cy="92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2111" y="2276893"/>
            <a:ext cx="1170438" cy="12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7557" y="1303050"/>
            <a:ext cx="1104113" cy="111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38296" y="1971753"/>
            <a:ext cx="1048080" cy="133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49" y="1282788"/>
            <a:ext cx="1269130" cy="83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38539" y="3721068"/>
            <a:ext cx="1104113" cy="143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79266" y="772420"/>
            <a:ext cx="1087631" cy="1741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28434" y="2219872"/>
            <a:ext cx="1272569" cy="132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56555" y="2568860"/>
            <a:ext cx="1000808" cy="11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29536" y="971241"/>
            <a:ext cx="1190189" cy="128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19198" y="3478293"/>
            <a:ext cx="1272569" cy="156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18385" y="2499027"/>
            <a:ext cx="1354476" cy="116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9892" y="3360779"/>
            <a:ext cx="1110644" cy="132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56953" y="914536"/>
            <a:ext cx="1457722" cy="146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989196" y="3429982"/>
            <a:ext cx="886424" cy="13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588096" y="2491319"/>
            <a:ext cx="1168459" cy="13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984196" y="3496452"/>
            <a:ext cx="956022" cy="154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037995" y="3456543"/>
            <a:ext cx="1006084" cy="154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161645" y="3482106"/>
            <a:ext cx="1087631" cy="132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714712" y="212406"/>
            <a:ext cx="1273321" cy="225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7419" y="698168"/>
            <a:ext cx="2098304" cy="118344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1155CC"/>
                </a:solidFill>
              </a:rPr>
              <a:t>Prezentace kamarádů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46" name="Google Shape;346;p21"/>
          <p:cNvSpPr txBox="1"/>
          <p:nvPr>
            <p:ph idx="1" type="body"/>
          </p:nvPr>
        </p:nvSpPr>
        <p:spPr>
          <a:xfrm>
            <a:off x="173477" y="1188668"/>
            <a:ext cx="8658823" cy="16234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V průběhu května a června si kamarádi připravili velmi zajímavé prezentace „ Má oblíbená kniha“.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500">
                <a:solidFill>
                  <a:srgbClr val="1155CC"/>
                </a:solidFill>
              </a:rPr>
              <a:t>Všechny prezentace byly velmi pečlivě připraveny, kamarádi velmi odvážně a sebejistě prezentovali a isnpirovali nás velmi zajímavými knížkami. Všem prezentujícím skládáme velkou poklonu.</a:t>
            </a:r>
            <a:endParaRPr sz="1500"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sz="1400"/>
          </a:p>
        </p:txBody>
      </p:sp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3650" y="4089718"/>
            <a:ext cx="2038656" cy="98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2269" y="3557164"/>
            <a:ext cx="1136337" cy="151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18297" y="3906597"/>
            <a:ext cx="1855353" cy="114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7201" y="4060647"/>
            <a:ext cx="1831097" cy="101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4775" y="3900870"/>
            <a:ext cx="1345302" cy="11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32000" y="2946424"/>
            <a:ext cx="2098304" cy="1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96019" y="2980337"/>
            <a:ext cx="1855353" cy="85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82802" y="2998440"/>
            <a:ext cx="1729504" cy="1075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153117" y="882724"/>
            <a:ext cx="2069424" cy="116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Praktický život</a:t>
            </a:r>
            <a:br>
              <a:rPr lang="c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Vítáme Vás ve školce, kamarádi – Září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>
            <p:ph idx="1" type="body"/>
          </p:nvPr>
        </p:nvSpPr>
        <p:spPr>
          <a:xfrm>
            <a:off x="311700" y="1535150"/>
            <a:ext cx="4361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Začali jsme roční projekt přivítáním nových i známých kamarádů. Všichni jsme se  společně seznámili a vytvořili pravidla aby nám bylo ve Vyšehrádku dobře.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Starší kamarádi pomáhali novým kamarádům se zorientovat a postupně se všichni zapojili do školkového života v příjemné a bezpečné atmosféře.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Užívali jsme si hry, tvoření a čas venku, kde jsme čerpali energii a radost z přírody.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5292075" y="1535175"/>
            <a:ext cx="3540300" cy="29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3440" y="2259706"/>
            <a:ext cx="2057484" cy="154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0624" y="731375"/>
            <a:ext cx="2033796" cy="152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7407" y="3243350"/>
            <a:ext cx="2057484" cy="154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cs">
                <a:solidFill>
                  <a:srgbClr val="1155CC"/>
                </a:solidFill>
              </a:rPr>
              <a:t>Poděkování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61" name="Google Shape;36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1155CC"/>
                </a:solidFill>
              </a:rPr>
              <a:t>Děkujeme všem rodičům, kteří se zapojili a připravili dětem zajímavé prezentace a zjistili zajímavé programy a divadélka.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2117" y="3414012"/>
            <a:ext cx="2718172" cy="166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948" y="1936999"/>
            <a:ext cx="1582352" cy="138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533" y="3476625"/>
            <a:ext cx="295308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4315" y="1936999"/>
            <a:ext cx="2532027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15180" y="2071749"/>
            <a:ext cx="216043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7999" y="2220709"/>
            <a:ext cx="1801301" cy="122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45929" y="3600461"/>
            <a:ext cx="2996188" cy="146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 txBox="1"/>
          <p:nvPr>
            <p:ph type="title"/>
          </p:nvPr>
        </p:nvSpPr>
        <p:spPr>
          <a:xfrm>
            <a:off x="689400" y="967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620">
                <a:solidFill>
                  <a:srgbClr val="6AA84F"/>
                </a:solidFill>
              </a:rPr>
              <a:t>KONEC</a:t>
            </a:r>
            <a:endParaRPr sz="3620">
              <a:solidFill>
                <a:srgbClr val="6AA84F"/>
              </a:solidFill>
            </a:endParaRPr>
          </a:p>
        </p:txBody>
      </p:sp>
      <p:pic>
        <p:nvPicPr>
          <p:cNvPr id="374" name="Google Shape;37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3137125"/>
            <a:ext cx="3467601" cy="17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9300" y="994750"/>
            <a:ext cx="4964648" cy="330953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f6508e63f0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f6508e63f0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type="title"/>
          </p:nvPr>
        </p:nvSpPr>
        <p:spPr>
          <a:xfrm>
            <a:off x="311700" y="406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Praktický život</a:t>
            </a:r>
            <a:br>
              <a:rPr lang="c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Doprava a její pravidla – Říjen </a:t>
            </a:r>
            <a:endParaRPr sz="2200">
              <a:solidFill>
                <a:srgbClr val="6AA84F"/>
              </a:solidFill>
            </a:endParaRPr>
          </a:p>
        </p:txBody>
      </p:sp>
      <p:sp>
        <p:nvSpPr>
          <p:cNvPr id="85" name="Google Shape;85;p4"/>
          <p:cNvSpPr txBox="1"/>
          <p:nvPr>
            <p:ph idx="1" type="body"/>
          </p:nvPr>
        </p:nvSpPr>
        <p:spPr>
          <a:xfrm>
            <a:off x="311700" y="1185300"/>
            <a:ext cx="5736900" cy="3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říjnu jsme se intenzivně věnovali tématu dopravy. Kamarádi si hráli na dopravní policii, řídili dopravu na křižovatce a učili se o různých dopravních prostředcích. Vytvořili jsme si vlastní dopravní hřiště s odrážedly a značkami, což se všem velmi líbilo. Navíc jsme měli návštěvu policistek, které nám přiblížily svou práci a pravidla bezpečnosti.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ct val="108108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Měsíc jsme zakončili oslavou Halloweenu 🎃, kdy kamarádi přišli v maskách, tvořili výzdobu, čarovali s kouzelným lektvarem, dlabali dýně a užili si spoustu zábavy včetně tance a her. Halloween se vydařil jak v češtině, tak i v angličtině.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46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250000"/>
              <a:buNone/>
            </a:pPr>
            <a:r>
              <a:t/>
            </a:r>
            <a:endParaRPr/>
          </a:p>
        </p:txBody>
      </p:sp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4576" y="504825"/>
            <a:ext cx="19177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0349" y="3548643"/>
            <a:ext cx="2022475" cy="151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3425" y="1993688"/>
            <a:ext cx="1917701" cy="143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Praktický život</a:t>
            </a:r>
            <a:br>
              <a:rPr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Říjen –zahradní brigáda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6"/>
          <p:cNvSpPr txBox="1"/>
          <p:nvPr>
            <p:ph idx="1" type="body"/>
          </p:nvPr>
        </p:nvSpPr>
        <p:spPr>
          <a:xfrm>
            <a:off x="311700" y="1152475"/>
            <a:ext cx="4422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 b="0" i="0" sz="1800" u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Sešli jsme se také na společné zahradní brigádě😀</a:t>
            </a:r>
            <a:endParaRPr b="0"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Rodičům velké díky!</a:t>
            </a:r>
            <a:endParaRPr b="0"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rPr b="0" i="0" lang="cs" sz="18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 kamarádi nezaháleli a byli velkými pomocníky.</a:t>
            </a:r>
            <a:endParaRPr b="0"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 b="0"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br>
              <a:rPr lang="cs"/>
            </a:br>
            <a:br>
              <a:rPr lang="cs"/>
            </a:br>
            <a:endParaRPr/>
          </a:p>
        </p:txBody>
      </p:sp>
      <p:pic>
        <p:nvPicPr>
          <p:cNvPr id="95" name="Google Shape;9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0018" y="445025"/>
            <a:ext cx="1753732" cy="20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414871" y="2651581"/>
            <a:ext cx="2626570" cy="196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Smyslová výchova</a:t>
            </a:r>
            <a:br>
              <a:rPr lang="cs" sz="2400">
                <a:latin typeface="Arial"/>
                <a:ea typeface="Arial"/>
                <a:cs typeface="Arial"/>
                <a:sym typeface="Arial"/>
              </a:rPr>
            </a:b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Naše smysly nám dávají smysl – Listopad</a:t>
            </a:r>
            <a:br>
              <a:rPr lang="cs" sz="24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02" name="Google Shape;102;p5"/>
          <p:cNvSpPr txBox="1"/>
          <p:nvPr>
            <p:ph idx="1" type="body"/>
          </p:nvPr>
        </p:nvSpPr>
        <p:spPr>
          <a:xfrm>
            <a:off x="311700" y="1371625"/>
            <a:ext cx="546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listopadu jsme se ponořili do světa smyslů, kde nám zrak, sluch, hmat, čich a chuť otevřely nové dimenze vnímání.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Společně jsme oslavili svatého Martina malým představením a pečením buřtů</a:t>
            </a:r>
            <a:r>
              <a:rPr lang="cs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😀</a:t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1612" y="615992"/>
            <a:ext cx="2159356" cy="16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5213" y="2404516"/>
            <a:ext cx="2251510" cy="1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4507" y="3243042"/>
            <a:ext cx="2266949" cy="170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Smyslová výchova</a:t>
            </a:r>
            <a:br>
              <a:rPr lang="cs" sz="2400">
                <a:latin typeface="Arial"/>
                <a:ea typeface="Arial"/>
                <a:cs typeface="Arial"/>
                <a:sym typeface="Arial"/>
              </a:rPr>
            </a:b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Hudba, tanec a divadlo – Prosinec</a:t>
            </a:r>
            <a:br>
              <a:rPr lang="cs" sz="24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11" name="Google Shape;111;p6"/>
          <p:cNvSpPr txBox="1"/>
          <p:nvPr>
            <p:ph idx="1" type="body"/>
          </p:nvPr>
        </p:nvSpPr>
        <p:spPr>
          <a:xfrm>
            <a:off x="311700" y="1433850"/>
            <a:ext cx="482227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 prosinci jsme si užili Vánoce, plné hudby, tance a divadla.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Štěpánka kamarády vyladila hudbou a jejími vibracemi🎵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Užili jsme si Mikuláše.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Vánoční atmosféru jsme prožili skrze tvoření, poznáváním vánočních zvyků, z</a:t>
            </a:r>
            <a:r>
              <a:rPr lang="cs">
                <a:latin typeface="Calibri"/>
                <a:ea typeface="Calibri"/>
                <a:cs typeface="Calibri"/>
                <a:sym typeface="Calibri"/>
              </a:rPr>
              <a:t>dobením školky, pečením a vyráběním ozdob na vánoční stromek.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004" y="2898935"/>
            <a:ext cx="1385888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4269" y="1000481"/>
            <a:ext cx="1976438" cy="148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2475" y="2556271"/>
            <a:ext cx="1976438" cy="1482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Vánoce ve Vyšehrádku</a:t>
            </a:r>
            <a:endParaRPr b="1" sz="24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7"/>
          <p:cNvSpPr txBox="1"/>
          <p:nvPr>
            <p:ph idx="1" type="body"/>
          </p:nvPr>
        </p:nvSpPr>
        <p:spPr>
          <a:xfrm>
            <a:off x="311700" y="1152475"/>
            <a:ext cx="398407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25217"/>
              <a:buNone/>
            </a:pPr>
            <a:r>
              <a:rPr lang="cs" sz="2300">
                <a:latin typeface="Calibri"/>
                <a:ea typeface="Calibri"/>
                <a:cs typeface="Calibri"/>
                <a:sym typeface="Calibri"/>
              </a:rPr>
              <a:t>Užili jsme si vánoční večeři, kterou jsme si připravili a rozbalili jsme si dárky které byly pod stromečkem 🎄. 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25217"/>
              <a:buNone/>
            </a:pPr>
            <a:r>
              <a:rPr lang="cs" sz="2300">
                <a:latin typeface="Calibri"/>
                <a:ea typeface="Calibri"/>
                <a:cs typeface="Calibri"/>
                <a:sym typeface="Calibri"/>
              </a:rPr>
              <a:t>Děkujeme za krásné dárky, které všechny potěšili</a:t>
            </a:r>
            <a:r>
              <a:rPr lang="cs" sz="2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❤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25217"/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5217"/>
              <a:buNone/>
            </a:pPr>
            <a:r>
              <a:rPr lang="cs" sz="2300">
                <a:latin typeface="Calibri"/>
                <a:ea typeface="Calibri"/>
                <a:cs typeface="Calibri"/>
                <a:sym typeface="Calibri"/>
              </a:rPr>
              <a:t>Když jsme rozbalovali dárky 🎁 pod stromečkem, kamarádi byli jsme úplně nadšení! Každý balíček přinášel nové překvapení a radost. </a:t>
            </a:r>
            <a:endParaRPr/>
          </a:p>
          <a:p>
            <a:pPr indent="0" lvl="0" marL="1143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25217"/>
              <a:buNone/>
            </a:pPr>
            <a:r>
              <a:rPr lang="cs" sz="2300">
                <a:latin typeface="Calibri"/>
                <a:ea typeface="Calibri"/>
                <a:cs typeface="Calibri"/>
                <a:sym typeface="Calibri"/>
              </a:rPr>
              <a:t>Ale co bylo nejlepší? Naše radost z dárků nekončila u stromečku! Celý zbytek školního roku jsme měli co objevovat a s čím si hrát, a tak jsme měli radost z Vánoc ještě dlouho poté😊.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59999"/>
              <a:buNone/>
            </a:pPr>
            <a:br>
              <a:rPr lang="cs"/>
            </a:br>
            <a:endParaRPr/>
          </a:p>
        </p:txBody>
      </p:sp>
      <p:pic>
        <p:nvPicPr>
          <p:cNvPr id="121" name="Google Shape;12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6280" y="504823"/>
            <a:ext cx="1550195" cy="206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799" y="480962"/>
            <a:ext cx="2013017" cy="150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8227" y="2648476"/>
            <a:ext cx="1550194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65375" y="2217788"/>
            <a:ext cx="1652588" cy="220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cs" sz="240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Prosinec –Vánoční besídka a vánoční dílny s rodiči</a:t>
            </a:r>
            <a:endParaRPr/>
          </a:p>
        </p:txBody>
      </p:sp>
      <p:sp>
        <p:nvSpPr>
          <p:cNvPr id="130" name="Google Shape;130;p38"/>
          <p:cNvSpPr txBox="1"/>
          <p:nvPr>
            <p:ph idx="1" type="body"/>
          </p:nvPr>
        </p:nvSpPr>
        <p:spPr>
          <a:xfrm>
            <a:off x="311700" y="1152475"/>
            <a:ext cx="538425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Kamarádi si zahráli vánoční divadélko a vžili se do svých postav jako praví herci.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 sz="1800">
                <a:latin typeface="Calibri"/>
                <a:ea typeface="Calibri"/>
                <a:cs typeface="Calibri"/>
                <a:sym typeface="Calibri"/>
              </a:rPr>
              <a:t>Užili jsme si tak nové divadelní představení "Jedlička"🎄.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Po vánočním představení byly v prostorách Jasoně připraveny dílničky a v příjemné atmosféře jsme si společně užili adventní čas.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cs"/>
            </a:br>
            <a:endParaRPr/>
          </a:p>
        </p:txBody>
      </p:sp>
      <p:pic>
        <p:nvPicPr>
          <p:cNvPr id="131" name="Google Shape;13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897" y="944376"/>
            <a:ext cx="2399552" cy="146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4747" y="3399024"/>
            <a:ext cx="2133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0312" y="3538274"/>
            <a:ext cx="2867025" cy="132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4448" y="2405575"/>
            <a:ext cx="2399552" cy="157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